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61" r:id="rId6"/>
    <p:sldId id="260" r:id="rId7"/>
    <p:sldId id="264" r:id="rId8"/>
    <p:sldId id="265" r:id="rId9"/>
    <p:sldId id="291" r:id="rId10"/>
    <p:sldId id="266" r:id="rId11"/>
    <p:sldId id="300" r:id="rId12"/>
    <p:sldId id="292" r:id="rId13"/>
    <p:sldId id="296" r:id="rId14"/>
    <p:sldId id="268" r:id="rId15"/>
    <p:sldId id="270" r:id="rId16"/>
    <p:sldId id="271" r:id="rId17"/>
    <p:sldId id="272" r:id="rId18"/>
    <p:sldId id="273" r:id="rId19"/>
    <p:sldId id="297" r:id="rId20"/>
    <p:sldId id="275" r:id="rId21"/>
    <p:sldId id="302" r:id="rId22"/>
    <p:sldId id="276" r:id="rId23"/>
    <p:sldId id="294" r:id="rId24"/>
    <p:sldId id="289" r:id="rId25"/>
    <p:sldId id="295" r:id="rId26"/>
    <p:sldId id="287" r:id="rId27"/>
    <p:sldId id="301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CC"/>
    <a:srgbClr val="FF3399"/>
    <a:srgbClr val="FF99FF"/>
    <a:srgbClr val="D848AF"/>
    <a:srgbClr val="DFE4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C97A7B-431D-49A9-8C7C-9B0B8CAB304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5154808-6782-4A82-9769-5B9A58EF0D43}">
      <dgm:prSet phldrT="[Текст]"/>
      <dgm:spPr/>
      <dgm:t>
        <a:bodyPr/>
        <a:lstStyle/>
        <a:p>
          <a:r>
            <a:rPr lang="uk-UA" dirty="0" smtClean="0"/>
            <a:t>Залучення таланту</a:t>
          </a:r>
          <a:endParaRPr lang="uk-UA" dirty="0"/>
        </a:p>
      </dgm:t>
    </dgm:pt>
    <dgm:pt modelId="{41BC3B0B-8C16-4440-A352-DC50F65A51DB}" type="parTrans" cxnId="{3807047D-9EAD-4DCF-B8DC-A4EFFCE97794}">
      <dgm:prSet/>
      <dgm:spPr/>
      <dgm:t>
        <a:bodyPr/>
        <a:lstStyle/>
        <a:p>
          <a:endParaRPr lang="uk-UA"/>
        </a:p>
      </dgm:t>
    </dgm:pt>
    <dgm:pt modelId="{3F44BF6B-D340-4998-91AE-393D8E1BCD8D}" type="sibTrans" cxnId="{3807047D-9EAD-4DCF-B8DC-A4EFFCE97794}">
      <dgm:prSet/>
      <dgm:spPr>
        <a:solidFill>
          <a:srgbClr val="FF9900"/>
        </a:solidFill>
        <a:ln>
          <a:solidFill>
            <a:srgbClr val="FF9900"/>
          </a:solidFill>
        </a:ln>
      </dgm:spPr>
      <dgm:t>
        <a:bodyPr/>
        <a:lstStyle/>
        <a:p>
          <a:endParaRPr lang="uk-UA"/>
        </a:p>
      </dgm:t>
    </dgm:pt>
    <dgm:pt modelId="{89675C8E-D342-44D0-AE80-F4E575EEA9E4}">
      <dgm:prSet phldrT="[Текст]"/>
      <dgm:spPr/>
      <dgm:t>
        <a:bodyPr/>
        <a:lstStyle/>
        <a:p>
          <a:r>
            <a:rPr lang="uk-UA" dirty="0" smtClean="0"/>
            <a:t>Розвиток таланту</a:t>
          </a:r>
          <a:endParaRPr lang="uk-UA" dirty="0"/>
        </a:p>
      </dgm:t>
    </dgm:pt>
    <dgm:pt modelId="{5EF7AD51-928E-4A71-BCCB-D83846F661C9}" type="parTrans" cxnId="{08E901BF-02F7-429D-AAC2-406C46EB0D4D}">
      <dgm:prSet/>
      <dgm:spPr/>
      <dgm:t>
        <a:bodyPr/>
        <a:lstStyle/>
        <a:p>
          <a:endParaRPr lang="uk-UA"/>
        </a:p>
      </dgm:t>
    </dgm:pt>
    <dgm:pt modelId="{1ADDF0FA-A2EF-45F3-8EFD-E1EAA365B7C1}" type="sibTrans" cxnId="{08E901BF-02F7-429D-AAC2-406C46EB0D4D}">
      <dgm:prSet/>
      <dgm:spPr>
        <a:solidFill>
          <a:srgbClr val="FF9900"/>
        </a:solidFill>
        <a:ln>
          <a:solidFill>
            <a:srgbClr val="FF9900"/>
          </a:solidFill>
        </a:ln>
      </dgm:spPr>
      <dgm:t>
        <a:bodyPr/>
        <a:lstStyle/>
        <a:p>
          <a:endParaRPr lang="uk-UA"/>
        </a:p>
      </dgm:t>
    </dgm:pt>
    <dgm:pt modelId="{0A35D1E0-ACA0-43A5-9F4A-E83FA2382388}">
      <dgm:prSet phldrT="[Текст]"/>
      <dgm:spPr/>
      <dgm:t>
        <a:bodyPr/>
        <a:lstStyle/>
        <a:p>
          <a:r>
            <a:rPr lang="uk-UA" dirty="0" smtClean="0"/>
            <a:t>Управління талантом</a:t>
          </a:r>
          <a:endParaRPr lang="uk-UA" dirty="0"/>
        </a:p>
      </dgm:t>
    </dgm:pt>
    <dgm:pt modelId="{842865A8-0365-42DD-8EEF-21710805609F}" type="parTrans" cxnId="{95B21DEB-E513-4B1D-83A4-A7111EFA5F56}">
      <dgm:prSet/>
      <dgm:spPr/>
      <dgm:t>
        <a:bodyPr/>
        <a:lstStyle/>
        <a:p>
          <a:endParaRPr lang="uk-UA"/>
        </a:p>
      </dgm:t>
    </dgm:pt>
    <dgm:pt modelId="{1D7AEC35-02BC-463F-839B-A287559C6DFC}" type="sibTrans" cxnId="{95B21DEB-E513-4B1D-83A4-A7111EFA5F56}">
      <dgm:prSet/>
      <dgm:spPr>
        <a:solidFill>
          <a:srgbClr val="FF9900"/>
        </a:solidFill>
        <a:ln>
          <a:solidFill>
            <a:srgbClr val="FF9900"/>
          </a:solidFill>
        </a:ln>
      </dgm:spPr>
      <dgm:t>
        <a:bodyPr/>
        <a:lstStyle/>
        <a:p>
          <a:endParaRPr lang="uk-UA"/>
        </a:p>
      </dgm:t>
    </dgm:pt>
    <dgm:pt modelId="{7D4ECA9E-2627-4484-8950-63F4F3D0F0F5}">
      <dgm:prSet phldrT="[Текст]" custT="1"/>
      <dgm:spPr/>
      <dgm:t>
        <a:bodyPr/>
        <a:lstStyle/>
        <a:p>
          <a:r>
            <a:rPr lang="uk-UA" sz="2000" dirty="0" smtClean="0"/>
            <a:t>Оцінка ефективності управління таланту</a:t>
          </a:r>
          <a:endParaRPr lang="uk-UA" sz="2000" dirty="0"/>
        </a:p>
      </dgm:t>
    </dgm:pt>
    <dgm:pt modelId="{59B82DB8-0234-4341-9F6A-0ABE4AEF6353}" type="parTrans" cxnId="{6EFDF8D0-F937-4F64-9997-B01F3E33CF0B}">
      <dgm:prSet/>
      <dgm:spPr/>
      <dgm:t>
        <a:bodyPr/>
        <a:lstStyle/>
        <a:p>
          <a:endParaRPr lang="uk-UA"/>
        </a:p>
      </dgm:t>
    </dgm:pt>
    <dgm:pt modelId="{81A0A0EF-80CD-4E9F-A81C-4381997ACA4E}" type="sibTrans" cxnId="{6EFDF8D0-F937-4F64-9997-B01F3E33CF0B}">
      <dgm:prSet/>
      <dgm:spPr>
        <a:solidFill>
          <a:srgbClr val="FF9900"/>
        </a:solidFill>
        <a:ln>
          <a:solidFill>
            <a:srgbClr val="FF9900"/>
          </a:solidFill>
        </a:ln>
      </dgm:spPr>
      <dgm:t>
        <a:bodyPr/>
        <a:lstStyle/>
        <a:p>
          <a:endParaRPr lang="uk-UA"/>
        </a:p>
      </dgm:t>
    </dgm:pt>
    <dgm:pt modelId="{B8F354CF-E761-4E19-8983-6909C7148716}" type="pres">
      <dgm:prSet presAssocID="{A4C97A7B-431D-49A9-8C7C-9B0B8CAB30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439CFB9-0D39-422F-925D-66261BC624DB}" type="pres">
      <dgm:prSet presAssocID="{E5154808-6782-4A82-9769-5B9A58EF0D43}" presName="dummy" presStyleCnt="0"/>
      <dgm:spPr/>
    </dgm:pt>
    <dgm:pt modelId="{7D520812-A33B-4B84-A8BF-7659489D9A46}" type="pres">
      <dgm:prSet presAssocID="{E5154808-6782-4A82-9769-5B9A58EF0D43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414A0B-0A3B-434D-AF35-88AC4ACEF60B}" type="pres">
      <dgm:prSet presAssocID="{3F44BF6B-D340-4998-91AE-393D8E1BCD8D}" presName="sibTrans" presStyleLbl="node1" presStyleIdx="0" presStyleCnt="4"/>
      <dgm:spPr/>
      <dgm:t>
        <a:bodyPr/>
        <a:lstStyle/>
        <a:p>
          <a:endParaRPr lang="uk-UA"/>
        </a:p>
      </dgm:t>
    </dgm:pt>
    <dgm:pt modelId="{4933C49F-206A-4D70-BFC7-E6A7217C2A63}" type="pres">
      <dgm:prSet presAssocID="{89675C8E-D342-44D0-AE80-F4E575EEA9E4}" presName="dummy" presStyleCnt="0"/>
      <dgm:spPr/>
    </dgm:pt>
    <dgm:pt modelId="{64F0C119-27FD-43FD-9946-652A608048CB}" type="pres">
      <dgm:prSet presAssocID="{89675C8E-D342-44D0-AE80-F4E575EEA9E4}" presName="node" presStyleLbl="revTx" presStyleIdx="1" presStyleCnt="4" custScaleX="99612" custRadScaleRad="119490" custRadScaleInc="-4530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639879-D028-44E7-AC0D-3B17B6DAC0FF}" type="pres">
      <dgm:prSet presAssocID="{1ADDF0FA-A2EF-45F3-8EFD-E1EAA365B7C1}" presName="sibTrans" presStyleLbl="node1" presStyleIdx="1" presStyleCnt="4" custScaleX="163742" custLinFactNeighborX="2440" custLinFactNeighborY="6"/>
      <dgm:spPr/>
      <dgm:t>
        <a:bodyPr/>
        <a:lstStyle/>
        <a:p>
          <a:endParaRPr lang="uk-UA"/>
        </a:p>
      </dgm:t>
    </dgm:pt>
    <dgm:pt modelId="{1B727C83-D71C-4E98-8489-1E057FDC9281}" type="pres">
      <dgm:prSet presAssocID="{0A35D1E0-ACA0-43A5-9F4A-E83FA2382388}" presName="dummy" presStyleCnt="0"/>
      <dgm:spPr/>
    </dgm:pt>
    <dgm:pt modelId="{A55312AB-F217-43CD-9A5B-0A75455BFECE}" type="pres">
      <dgm:prSet presAssocID="{0A35D1E0-ACA0-43A5-9F4A-E83FA2382388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B87C7B-DC0F-4AE1-B91E-EF487ECA8774}" type="pres">
      <dgm:prSet presAssocID="{1D7AEC35-02BC-463F-839B-A287559C6DFC}" presName="sibTrans" presStyleLbl="node1" presStyleIdx="2" presStyleCnt="4"/>
      <dgm:spPr/>
      <dgm:t>
        <a:bodyPr/>
        <a:lstStyle/>
        <a:p>
          <a:endParaRPr lang="uk-UA"/>
        </a:p>
      </dgm:t>
    </dgm:pt>
    <dgm:pt modelId="{8C227B31-89BD-4ED8-AA72-1D6977AF1161}" type="pres">
      <dgm:prSet presAssocID="{7D4ECA9E-2627-4484-8950-63F4F3D0F0F5}" presName="dummy" presStyleCnt="0"/>
      <dgm:spPr/>
    </dgm:pt>
    <dgm:pt modelId="{000C8A26-3598-4079-85B6-76FFF3C2E908}" type="pres">
      <dgm:prSet presAssocID="{7D4ECA9E-2627-4484-8950-63F4F3D0F0F5}" presName="node" presStyleLbl="revTx" presStyleIdx="3" presStyleCnt="4" custScaleX="130741" custRadScaleRad="127163" custRadScaleInc="-3589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E42EE7-0F7A-4DF1-AFEA-FBECBE0DC928}" type="pres">
      <dgm:prSet presAssocID="{81A0A0EF-80CD-4E9F-A81C-4381997ACA4E}" presName="sibTrans" presStyleLbl="node1" presStyleIdx="3" presStyleCnt="4" custScaleX="131563"/>
      <dgm:spPr/>
      <dgm:t>
        <a:bodyPr/>
        <a:lstStyle/>
        <a:p>
          <a:endParaRPr lang="uk-UA"/>
        </a:p>
      </dgm:t>
    </dgm:pt>
  </dgm:ptLst>
  <dgm:cxnLst>
    <dgm:cxn modelId="{08E901BF-02F7-429D-AAC2-406C46EB0D4D}" srcId="{A4C97A7B-431D-49A9-8C7C-9B0B8CAB304A}" destId="{89675C8E-D342-44D0-AE80-F4E575EEA9E4}" srcOrd="1" destOrd="0" parTransId="{5EF7AD51-928E-4A71-BCCB-D83846F661C9}" sibTransId="{1ADDF0FA-A2EF-45F3-8EFD-E1EAA365B7C1}"/>
    <dgm:cxn modelId="{DDECC131-8190-484F-8FA3-ED0D9C62B371}" type="presOf" srcId="{81A0A0EF-80CD-4E9F-A81C-4381997ACA4E}" destId="{A4E42EE7-0F7A-4DF1-AFEA-FBECBE0DC928}" srcOrd="0" destOrd="0" presId="urn:microsoft.com/office/officeart/2005/8/layout/cycle1"/>
    <dgm:cxn modelId="{9B8ACEAB-12F6-4EF9-B001-9E37D80CAD2C}" type="presOf" srcId="{3F44BF6B-D340-4998-91AE-393D8E1BCD8D}" destId="{A7414A0B-0A3B-434D-AF35-88AC4ACEF60B}" srcOrd="0" destOrd="0" presId="urn:microsoft.com/office/officeart/2005/8/layout/cycle1"/>
    <dgm:cxn modelId="{713347F3-BDB9-4E31-BE57-87FA8CE5C059}" type="presOf" srcId="{1D7AEC35-02BC-463F-839B-A287559C6DFC}" destId="{79B87C7B-DC0F-4AE1-B91E-EF487ECA8774}" srcOrd="0" destOrd="0" presId="urn:microsoft.com/office/officeart/2005/8/layout/cycle1"/>
    <dgm:cxn modelId="{7AB81819-4478-465A-83C5-4D3F316D2204}" type="presOf" srcId="{E5154808-6782-4A82-9769-5B9A58EF0D43}" destId="{7D520812-A33B-4B84-A8BF-7659489D9A46}" srcOrd="0" destOrd="0" presId="urn:microsoft.com/office/officeart/2005/8/layout/cycle1"/>
    <dgm:cxn modelId="{3807047D-9EAD-4DCF-B8DC-A4EFFCE97794}" srcId="{A4C97A7B-431D-49A9-8C7C-9B0B8CAB304A}" destId="{E5154808-6782-4A82-9769-5B9A58EF0D43}" srcOrd="0" destOrd="0" parTransId="{41BC3B0B-8C16-4440-A352-DC50F65A51DB}" sibTransId="{3F44BF6B-D340-4998-91AE-393D8E1BCD8D}"/>
    <dgm:cxn modelId="{6EFDF8D0-F937-4F64-9997-B01F3E33CF0B}" srcId="{A4C97A7B-431D-49A9-8C7C-9B0B8CAB304A}" destId="{7D4ECA9E-2627-4484-8950-63F4F3D0F0F5}" srcOrd="3" destOrd="0" parTransId="{59B82DB8-0234-4341-9F6A-0ABE4AEF6353}" sibTransId="{81A0A0EF-80CD-4E9F-A81C-4381997ACA4E}"/>
    <dgm:cxn modelId="{95B21DEB-E513-4B1D-83A4-A7111EFA5F56}" srcId="{A4C97A7B-431D-49A9-8C7C-9B0B8CAB304A}" destId="{0A35D1E0-ACA0-43A5-9F4A-E83FA2382388}" srcOrd="2" destOrd="0" parTransId="{842865A8-0365-42DD-8EEF-21710805609F}" sibTransId="{1D7AEC35-02BC-463F-839B-A287559C6DFC}"/>
    <dgm:cxn modelId="{2E4FD263-AFEC-4EC5-9383-BA85293FD46A}" type="presOf" srcId="{A4C97A7B-431D-49A9-8C7C-9B0B8CAB304A}" destId="{B8F354CF-E761-4E19-8983-6909C7148716}" srcOrd="0" destOrd="0" presId="urn:microsoft.com/office/officeart/2005/8/layout/cycle1"/>
    <dgm:cxn modelId="{615F1165-699D-43A7-9195-B3E5C7433FF2}" type="presOf" srcId="{1ADDF0FA-A2EF-45F3-8EFD-E1EAA365B7C1}" destId="{BA639879-D028-44E7-AC0D-3B17B6DAC0FF}" srcOrd="0" destOrd="0" presId="urn:microsoft.com/office/officeart/2005/8/layout/cycle1"/>
    <dgm:cxn modelId="{F3AB5D08-92F1-4483-8B95-953446A5564D}" type="presOf" srcId="{0A35D1E0-ACA0-43A5-9F4A-E83FA2382388}" destId="{A55312AB-F217-43CD-9A5B-0A75455BFECE}" srcOrd="0" destOrd="0" presId="urn:microsoft.com/office/officeart/2005/8/layout/cycle1"/>
    <dgm:cxn modelId="{9EF7CF23-5DB7-403B-AC02-C5D8CDFC296A}" type="presOf" srcId="{7D4ECA9E-2627-4484-8950-63F4F3D0F0F5}" destId="{000C8A26-3598-4079-85B6-76FFF3C2E908}" srcOrd="0" destOrd="0" presId="urn:microsoft.com/office/officeart/2005/8/layout/cycle1"/>
    <dgm:cxn modelId="{998DA4C9-B920-49F9-AA52-30C7DA4FE340}" type="presOf" srcId="{89675C8E-D342-44D0-AE80-F4E575EEA9E4}" destId="{64F0C119-27FD-43FD-9946-652A608048CB}" srcOrd="0" destOrd="0" presId="urn:microsoft.com/office/officeart/2005/8/layout/cycle1"/>
    <dgm:cxn modelId="{121639AC-3E93-453C-A64F-D359433C6499}" type="presParOf" srcId="{B8F354CF-E761-4E19-8983-6909C7148716}" destId="{5439CFB9-0D39-422F-925D-66261BC624DB}" srcOrd="0" destOrd="0" presId="urn:microsoft.com/office/officeart/2005/8/layout/cycle1"/>
    <dgm:cxn modelId="{3E885F35-ECF1-451F-BC14-56F26D13250D}" type="presParOf" srcId="{B8F354CF-E761-4E19-8983-6909C7148716}" destId="{7D520812-A33B-4B84-A8BF-7659489D9A46}" srcOrd="1" destOrd="0" presId="urn:microsoft.com/office/officeart/2005/8/layout/cycle1"/>
    <dgm:cxn modelId="{E13256BE-16B9-4CED-A92E-880936B814AE}" type="presParOf" srcId="{B8F354CF-E761-4E19-8983-6909C7148716}" destId="{A7414A0B-0A3B-434D-AF35-88AC4ACEF60B}" srcOrd="2" destOrd="0" presId="urn:microsoft.com/office/officeart/2005/8/layout/cycle1"/>
    <dgm:cxn modelId="{A664A188-67D8-41ED-84E2-F743624F4742}" type="presParOf" srcId="{B8F354CF-E761-4E19-8983-6909C7148716}" destId="{4933C49F-206A-4D70-BFC7-E6A7217C2A63}" srcOrd="3" destOrd="0" presId="urn:microsoft.com/office/officeart/2005/8/layout/cycle1"/>
    <dgm:cxn modelId="{1642733E-6B4E-49EB-AA07-E612464FCBA1}" type="presParOf" srcId="{B8F354CF-E761-4E19-8983-6909C7148716}" destId="{64F0C119-27FD-43FD-9946-652A608048CB}" srcOrd="4" destOrd="0" presId="urn:microsoft.com/office/officeart/2005/8/layout/cycle1"/>
    <dgm:cxn modelId="{BB28E3AB-8DF5-425C-918D-7B32A774AA9F}" type="presParOf" srcId="{B8F354CF-E761-4E19-8983-6909C7148716}" destId="{BA639879-D028-44E7-AC0D-3B17B6DAC0FF}" srcOrd="5" destOrd="0" presId="urn:microsoft.com/office/officeart/2005/8/layout/cycle1"/>
    <dgm:cxn modelId="{80D49965-96D9-4EAD-AF8B-0250F067E2FD}" type="presParOf" srcId="{B8F354CF-E761-4E19-8983-6909C7148716}" destId="{1B727C83-D71C-4E98-8489-1E057FDC9281}" srcOrd="6" destOrd="0" presId="urn:microsoft.com/office/officeart/2005/8/layout/cycle1"/>
    <dgm:cxn modelId="{B6F7BDBC-68A6-4E4C-97E6-54F9DEC5E1A7}" type="presParOf" srcId="{B8F354CF-E761-4E19-8983-6909C7148716}" destId="{A55312AB-F217-43CD-9A5B-0A75455BFECE}" srcOrd="7" destOrd="0" presId="urn:microsoft.com/office/officeart/2005/8/layout/cycle1"/>
    <dgm:cxn modelId="{D79BA0CD-D47C-4DFF-A07A-2FA43BA337F8}" type="presParOf" srcId="{B8F354CF-E761-4E19-8983-6909C7148716}" destId="{79B87C7B-DC0F-4AE1-B91E-EF487ECA8774}" srcOrd="8" destOrd="0" presId="urn:microsoft.com/office/officeart/2005/8/layout/cycle1"/>
    <dgm:cxn modelId="{54595145-A992-4E29-B41A-8F7DE69C0887}" type="presParOf" srcId="{B8F354CF-E761-4E19-8983-6909C7148716}" destId="{8C227B31-89BD-4ED8-AA72-1D6977AF1161}" srcOrd="9" destOrd="0" presId="urn:microsoft.com/office/officeart/2005/8/layout/cycle1"/>
    <dgm:cxn modelId="{17334EA7-E76B-4B5B-8D62-888E66203942}" type="presParOf" srcId="{B8F354CF-E761-4E19-8983-6909C7148716}" destId="{000C8A26-3598-4079-85B6-76FFF3C2E908}" srcOrd="10" destOrd="0" presId="urn:microsoft.com/office/officeart/2005/8/layout/cycle1"/>
    <dgm:cxn modelId="{B6927E28-B3FF-4B88-B8E8-6A9E9D96B19E}" type="presParOf" srcId="{B8F354CF-E761-4E19-8983-6909C7148716}" destId="{A4E42EE7-0F7A-4DF1-AFEA-FBECBE0DC928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CCE75-381B-4C30-811D-909AA60D74F3}" type="datetimeFigureOut">
              <a:rPr lang="uk-UA" smtClean="0"/>
              <a:pPr/>
              <a:t>17.05.2014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52F25-6F65-4489-B80D-D9D78851889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АВ! Я б тут дала фільм по каченят. Я вчора на озері зняла фільм про талант-менеджмент – є фото і коротке відео як мама качка вирощує каченят і що вони витворяють самі по собі. Цю аналогію можна буде пронести через</a:t>
            </a:r>
            <a:r>
              <a:rPr lang="uk-UA" baseline="0" dirty="0" smtClean="0"/>
              <a:t> всю доповідь.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52F25-6F65-4489-B80D-D9D788518897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АВ! Цей слайд бажано зробити як поступово </a:t>
            </a:r>
            <a:r>
              <a:rPr lang="uk-UA" dirty="0" err="1" smtClean="0"/>
              <a:t>випливаюче</a:t>
            </a:r>
            <a:r>
              <a:rPr lang="uk-UA" dirty="0" smtClean="0"/>
              <a:t> кожне віконце. Я номерами позначу послідовність спливання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52F25-6F65-4489-B80D-D9D788518897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Я б тут теж дала б поступово спливаючі пункти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52F25-6F65-4489-B80D-D9D788518897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Я б тут теж дала б поступово </a:t>
            </a:r>
            <a:r>
              <a:rPr lang="uk-UA" smtClean="0"/>
              <a:t>спливаючі пункти</a:t>
            </a: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52F25-6F65-4489-B80D-D9D788518897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52F25-6F65-4489-B80D-D9D788518897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Я б тут теж дала б поступово </a:t>
            </a:r>
            <a:r>
              <a:rPr lang="uk-UA" smtClean="0"/>
              <a:t>спливаючі пункти</a:t>
            </a: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52F25-6F65-4489-B80D-D9D788518897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52F25-6F65-4489-B80D-D9D788518897}" type="slidenum">
              <a:rPr lang="uk-UA" smtClean="0"/>
              <a:pPr/>
              <a:t>26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8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981200"/>
          </a:xfrm>
        </p:spPr>
        <p:txBody>
          <a:bodyPr/>
          <a:lstStyle/>
          <a:p>
            <a:r>
              <a:rPr lang="uk-UA" sz="5400" dirty="0" smtClean="0"/>
              <a:t>Управління талановитою молоддю</a:t>
            </a:r>
            <a:endParaRPr lang="uk-UA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7315200" cy="1752600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uk-UA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Доповідач: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uk-UA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д.м.н</a:t>
            </a:r>
            <a:r>
              <a:rPr lang="uk-UA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., юрист з </a:t>
            </a:r>
            <a:r>
              <a:rPr lang="uk-UA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мед.права</a:t>
            </a:r>
            <a:r>
              <a:rPr lang="uk-UA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uk-UA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Лущик Уляна Богданівна </a:t>
            </a:r>
          </a:p>
          <a:p>
            <a:endParaRPr lang="uk-UA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6099720"/>
            <a:ext cx="861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  <p:cxnSp>
        <p:nvCxnSpPr>
          <p:cNvPr id="5" name="AutoShape 4"/>
          <p:cNvCxnSpPr>
            <a:cxnSpLocks noChangeShapeType="1"/>
          </p:cNvCxnSpPr>
          <p:nvPr/>
        </p:nvCxnSpPr>
        <p:spPr bwMode="auto">
          <a:xfrm>
            <a:off x="914400" y="6019800"/>
            <a:ext cx="8077200" cy="1588"/>
          </a:xfrm>
          <a:prstGeom prst="straightConnector1">
            <a:avLst/>
          </a:prstGeom>
          <a:noFill/>
          <a:ln w="38100">
            <a:solidFill>
              <a:srgbClr val="7F7F7F"/>
            </a:solidFill>
            <a:round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4343400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400" dirty="0" smtClean="0"/>
              <a:t>Вони знають, коли треба завершити справу та піти, як підвести риску.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400" dirty="0" smtClean="0"/>
              <a:t>Терпіння рідко полишає їх, </a:t>
            </a:r>
            <a:r>
              <a:rPr lang="uk-UA" sz="2400" b="1" dirty="0" smtClean="0"/>
              <a:t>але вони мають вірити в те, що роблять</a:t>
            </a:r>
            <a:r>
              <a:rPr lang="uk-UA" sz="2400" dirty="0" smtClean="0"/>
              <a:t>.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400" dirty="0" smtClean="0"/>
              <a:t>Їм властиві сміливість у вчинках і неабияка воля, вміння концентруватися та збирати всі сили й енергію для досягнення, здавалось би, простої мети.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447800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FFC000"/>
                </a:solidFill>
              </a:rPr>
              <a:t>Талановиті особистості </a:t>
            </a:r>
            <a:br>
              <a:rPr lang="uk-UA" sz="3200" dirty="0" smtClean="0">
                <a:solidFill>
                  <a:srgbClr val="FFC000"/>
                </a:solidFill>
              </a:rPr>
            </a:br>
            <a:r>
              <a:rPr lang="uk-UA" sz="3200" dirty="0" smtClean="0">
                <a:solidFill>
                  <a:srgbClr val="FFC000"/>
                </a:solidFill>
              </a:rPr>
              <a:t>мають ряд особливостей, </a:t>
            </a:r>
            <a:br>
              <a:rPr lang="uk-UA" sz="3200" dirty="0" smtClean="0">
                <a:solidFill>
                  <a:srgbClr val="FFC000"/>
                </a:solidFill>
              </a:rPr>
            </a:br>
            <a:r>
              <a:rPr lang="uk-UA" sz="3200" dirty="0" smtClean="0">
                <a:solidFill>
                  <a:srgbClr val="FFC000"/>
                </a:solidFill>
              </a:rPr>
              <a:t>які невластиві звичайній людині</a:t>
            </a:r>
            <a:endParaRPr lang="uk-UA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age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981200"/>
            <a:ext cx="2865071" cy="4495800"/>
          </a:xfr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600200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FFC000"/>
                </a:solidFill>
              </a:rPr>
              <a:t>Талановиті особистості </a:t>
            </a:r>
            <a:br>
              <a:rPr lang="uk-UA" sz="3200" dirty="0" smtClean="0">
                <a:solidFill>
                  <a:srgbClr val="FFC000"/>
                </a:solidFill>
              </a:rPr>
            </a:br>
            <a:r>
              <a:rPr lang="uk-UA" sz="3200" dirty="0" smtClean="0">
                <a:solidFill>
                  <a:srgbClr val="FFC000"/>
                </a:solidFill>
              </a:rPr>
              <a:t>мають ряд особливостей, </a:t>
            </a:r>
            <a:br>
              <a:rPr lang="uk-UA" sz="3200" dirty="0" smtClean="0">
                <a:solidFill>
                  <a:srgbClr val="FFC000"/>
                </a:solidFill>
              </a:rPr>
            </a:br>
            <a:r>
              <a:rPr lang="uk-UA" sz="3200" dirty="0" smtClean="0">
                <a:solidFill>
                  <a:srgbClr val="FFC000"/>
                </a:solidFill>
              </a:rPr>
              <a:t>які невластиві звичайній людині</a:t>
            </a:r>
            <a:endParaRPr lang="uk-UA" sz="3200" dirty="0">
              <a:solidFill>
                <a:srgbClr val="FFC000"/>
              </a:solidFill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81000" y="1828800"/>
            <a:ext cx="4114800" cy="4648200"/>
          </a:xfrm>
        </p:spPr>
        <p:txBody>
          <a:bodyPr>
            <a:normAutofit fontScale="62500" lnSpcReduction="20000"/>
          </a:bodyPr>
          <a:lstStyle/>
          <a:p>
            <a:pPr lvl="0" algn="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5000" dirty="0" smtClean="0"/>
              <a:t>!!! Творчі нахили </a:t>
            </a:r>
          </a:p>
          <a:p>
            <a:pPr lvl="0" algn="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5100" dirty="0" smtClean="0"/>
              <a:t>в людини виявляються незалежно від виховання та освіти, однак можна створити умови для їх розвитку.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828800"/>
            <a:ext cx="7772400" cy="4876800"/>
          </a:xfrm>
        </p:spPr>
        <p:txBody>
          <a:bodyPr>
            <a:noAutofit/>
          </a:bodyPr>
          <a:lstStyle/>
          <a:p>
            <a:pPr lvl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5400" dirty="0" smtClean="0"/>
              <a:t>!!!  Усе буденне,</a:t>
            </a:r>
            <a:endParaRPr lang="en-US" sz="5400" dirty="0" smtClean="0"/>
          </a:p>
          <a:p>
            <a:pPr lvl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5400" dirty="0" smtClean="0"/>
              <a:t>посереднє породжує </a:t>
            </a:r>
          </a:p>
          <a:p>
            <a:pPr lvl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5400" dirty="0" smtClean="0"/>
              <a:t>в них </a:t>
            </a:r>
            <a:r>
              <a:rPr lang="uk-UA" sz="5400" dirty="0" smtClean="0">
                <a:solidFill>
                  <a:srgbClr val="FF9900"/>
                </a:solidFill>
              </a:rPr>
              <a:t>невдоволення </a:t>
            </a:r>
          </a:p>
          <a:p>
            <a:pPr lvl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5400" dirty="0" smtClean="0">
                <a:solidFill>
                  <a:srgbClr val="FF9900"/>
                </a:solidFill>
              </a:rPr>
              <a:t>й роздратування.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447800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FFC000"/>
                </a:solidFill>
              </a:rPr>
              <a:t>Талановиті особистості </a:t>
            </a:r>
            <a:br>
              <a:rPr lang="uk-UA" sz="3200" dirty="0" smtClean="0">
                <a:solidFill>
                  <a:srgbClr val="FFC000"/>
                </a:solidFill>
              </a:rPr>
            </a:br>
            <a:r>
              <a:rPr lang="uk-UA" sz="3200" dirty="0" smtClean="0">
                <a:solidFill>
                  <a:srgbClr val="FFC000"/>
                </a:solidFill>
              </a:rPr>
              <a:t>мають ряд особливостей, </a:t>
            </a:r>
            <a:br>
              <a:rPr lang="uk-UA" sz="3200" dirty="0" smtClean="0">
                <a:solidFill>
                  <a:srgbClr val="FFC000"/>
                </a:solidFill>
              </a:rPr>
            </a:br>
            <a:r>
              <a:rPr lang="uk-UA" sz="3200" dirty="0" smtClean="0">
                <a:solidFill>
                  <a:srgbClr val="FFC000"/>
                </a:solidFill>
              </a:rPr>
              <a:t>які невластиві звичайній людині</a:t>
            </a:r>
            <a:endParaRPr lang="uk-UA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447800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FFC000"/>
                </a:solidFill>
              </a:rPr>
              <a:t>Талановиті особистості </a:t>
            </a:r>
            <a:br>
              <a:rPr lang="uk-UA" sz="3200" dirty="0" smtClean="0">
                <a:solidFill>
                  <a:srgbClr val="FFC000"/>
                </a:solidFill>
              </a:rPr>
            </a:br>
            <a:r>
              <a:rPr lang="uk-UA" sz="3200" dirty="0" smtClean="0">
                <a:solidFill>
                  <a:srgbClr val="FFC000"/>
                </a:solidFill>
              </a:rPr>
              <a:t>мають ряд особливостей, </a:t>
            </a:r>
            <a:br>
              <a:rPr lang="uk-UA" sz="3200" dirty="0" smtClean="0">
                <a:solidFill>
                  <a:srgbClr val="FFC000"/>
                </a:solidFill>
              </a:rPr>
            </a:br>
            <a:r>
              <a:rPr lang="uk-UA" sz="3200" dirty="0" smtClean="0">
                <a:solidFill>
                  <a:srgbClr val="FFC000"/>
                </a:solidFill>
              </a:rPr>
              <a:t>які невластиві звичайній людині</a:t>
            </a:r>
            <a:endParaRPr lang="uk-UA" sz="3200" dirty="0">
              <a:solidFill>
                <a:srgbClr val="FFC000"/>
              </a:solidFill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5029200" cy="4495800"/>
          </a:xfrm>
        </p:spPr>
        <p:txBody>
          <a:bodyPr>
            <a:noAutofit/>
          </a:bodyPr>
          <a:lstStyle/>
          <a:p>
            <a:pPr lvl="0" algn="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400" dirty="0" smtClean="0"/>
              <a:t>     Діяльність талановитих співробітників може стати важливим складником успіху й культури організації,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400" u="sng" dirty="0" smtClean="0"/>
              <a:t>але </a:t>
            </a:r>
          </a:p>
          <a:p>
            <a:pPr lvl="0" algn="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200" dirty="0" smtClean="0"/>
              <a:t>управління ними пов'язано з великими труднощами, оскільки  </a:t>
            </a:r>
            <a:r>
              <a:rPr lang="uk-UA" sz="2200" dirty="0" smtClean="0">
                <a:solidFill>
                  <a:srgbClr val="FF9900"/>
                </a:solidFill>
              </a:rPr>
              <a:t>такі люди  незалежні, амбітні, розумні й виходять за межі звичних стандартів. </a:t>
            </a:r>
          </a:p>
        </p:txBody>
      </p:sp>
      <p:pic>
        <p:nvPicPr>
          <p:cNvPr id="11" name="Содержимое 10" descr="IMG_09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0200" y="2428359"/>
            <a:ext cx="3352800" cy="3982482"/>
          </a:xfrm>
          <a:ln>
            <a:solidFill>
              <a:schemeClr val="bg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371600"/>
          </a:xfrm>
        </p:spPr>
        <p:txBody>
          <a:bodyPr/>
          <a:lstStyle/>
          <a:p>
            <a:r>
              <a:rPr lang="uk-UA" dirty="0" smtClean="0"/>
              <a:t>Відповідність загальної корпоративної стратегії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"/>
          </a:xfrm>
        </p:spPr>
        <p:txBody>
          <a:bodyPr/>
          <a:lstStyle/>
          <a:p>
            <a:pPr algn="r">
              <a:buNone/>
            </a:pPr>
            <a:r>
              <a:rPr lang="uk-UA" sz="2000" b="1" dirty="0" smtClean="0">
                <a:latin typeface="Garamond" pitchFamily="18" charset="0"/>
              </a:rPr>
              <a:t>Стадії розвитку стратегії по роботі з талантами</a:t>
            </a:r>
            <a:endParaRPr lang="uk-UA" sz="2000" b="1" dirty="0">
              <a:latin typeface="Garamond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62000" y="2438400"/>
            <a:ext cx="2971800" cy="533400"/>
          </a:xfrm>
          <a:prstGeom prst="roundRect">
            <a:avLst/>
          </a:prstGeom>
          <a:solidFill>
            <a:srgbClr val="FFC000">
              <a:alpha val="0"/>
            </a:srgbClr>
          </a:solidFill>
          <a:ln w="317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Немає чіткої стратегії</a:t>
            </a:r>
            <a:endParaRPr lang="uk-UA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81600" y="2438400"/>
            <a:ext cx="3200400" cy="533400"/>
          </a:xfrm>
          <a:prstGeom prst="roundRect">
            <a:avLst/>
          </a:prstGeom>
          <a:solidFill>
            <a:srgbClr val="FFC000">
              <a:alpha val="0"/>
            </a:srgbClr>
          </a:solidFill>
          <a:ln w="317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Добре розроблена стратегія</a:t>
            </a:r>
            <a:endParaRPr lang="uk-UA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2000" y="3200400"/>
            <a:ext cx="2971800" cy="533400"/>
          </a:xfrm>
          <a:prstGeom prst="roundRect">
            <a:avLst/>
          </a:prstGeom>
          <a:solidFill>
            <a:srgbClr val="FFC000">
              <a:alpha val="0"/>
            </a:srgbClr>
          </a:solidFill>
          <a:ln w="317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Неформальні процеси</a:t>
            </a:r>
            <a:endParaRPr lang="uk-UA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81600" y="3200400"/>
            <a:ext cx="3200400" cy="533400"/>
          </a:xfrm>
          <a:prstGeom prst="roundRect">
            <a:avLst/>
          </a:prstGeom>
          <a:solidFill>
            <a:srgbClr val="FFC000">
              <a:alpha val="0"/>
            </a:srgbClr>
          </a:solidFill>
          <a:ln w="317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Формальні процеси</a:t>
            </a:r>
            <a:endParaRPr lang="uk-UA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2000" y="4038600"/>
            <a:ext cx="2971800" cy="762000"/>
          </a:xfrm>
          <a:prstGeom prst="roundRect">
            <a:avLst/>
          </a:prstGeom>
          <a:solidFill>
            <a:srgbClr val="FFC000">
              <a:alpha val="0"/>
            </a:srgbClr>
          </a:solidFill>
          <a:ln w="317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Обмежена кількість талановитих людей</a:t>
            </a:r>
            <a:endParaRPr lang="uk-UA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81600" y="4038600"/>
            <a:ext cx="3200400" cy="762000"/>
          </a:xfrm>
          <a:prstGeom prst="roundRect">
            <a:avLst/>
          </a:prstGeom>
          <a:solidFill>
            <a:srgbClr val="FFC000">
              <a:alpha val="0"/>
            </a:srgbClr>
          </a:solidFill>
          <a:ln w="317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 співробітники</a:t>
            </a:r>
            <a:endParaRPr lang="uk-UA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2000" y="4953000"/>
            <a:ext cx="2971800" cy="762000"/>
          </a:xfrm>
          <a:prstGeom prst="roundRect">
            <a:avLst/>
          </a:prstGeom>
          <a:solidFill>
            <a:srgbClr val="FFC000">
              <a:alpha val="0"/>
            </a:srgbClr>
          </a:solidFill>
          <a:ln w="317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Відсутність певного джерела талантів</a:t>
            </a:r>
            <a:endParaRPr lang="uk-UA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81600" y="4953000"/>
            <a:ext cx="3200400" cy="762000"/>
          </a:xfrm>
          <a:prstGeom prst="roundRect">
            <a:avLst/>
          </a:prstGeom>
          <a:solidFill>
            <a:srgbClr val="FFC000">
              <a:alpha val="0"/>
            </a:srgbClr>
          </a:solidFill>
          <a:ln w="317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Декілька джерел талантів</a:t>
            </a:r>
            <a:endParaRPr lang="uk-UA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62000" y="5867400"/>
            <a:ext cx="2971800" cy="762000"/>
          </a:xfrm>
          <a:prstGeom prst="roundRect">
            <a:avLst/>
          </a:prstGeom>
          <a:solidFill>
            <a:srgbClr val="FFC000">
              <a:alpha val="0"/>
            </a:srgbClr>
          </a:solidFill>
          <a:ln w="317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“Закритість”</a:t>
            </a: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секретність</a:t>
            </a:r>
            <a:endParaRPr lang="uk-UA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81600" y="5867400"/>
            <a:ext cx="3200400" cy="762000"/>
          </a:xfrm>
          <a:prstGeom prst="roundRect">
            <a:avLst/>
          </a:prstGeom>
          <a:solidFill>
            <a:srgbClr val="FFC000">
              <a:alpha val="0"/>
            </a:srgbClr>
          </a:solidFill>
          <a:ln w="317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“Відкритість”</a:t>
            </a: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прозорість</a:t>
            </a:r>
            <a:endParaRPr lang="uk-UA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3810000" y="2590800"/>
            <a:ext cx="1219200" cy="152400"/>
          </a:xfrm>
          <a:prstGeom prst="leftRightArrow">
            <a:avLst/>
          </a:prstGeom>
          <a:solidFill>
            <a:srgbClr val="FF9900"/>
          </a:solidFill>
          <a:ln>
            <a:solidFill>
              <a:srgbClr val="FF9900"/>
            </a:solidFill>
          </a:ln>
          <a:effectLst>
            <a:outerShdw blurRad="50800" dist="50800" dir="5400000" algn="ctr" rotWithShape="0">
              <a:srgbClr val="DFE40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3810000" y="3352800"/>
            <a:ext cx="1219200" cy="152400"/>
          </a:xfrm>
          <a:prstGeom prst="leftRightArrow">
            <a:avLst/>
          </a:prstGeom>
          <a:solidFill>
            <a:srgbClr val="FF9900"/>
          </a:solidFill>
          <a:ln>
            <a:solidFill>
              <a:srgbClr val="FF9900"/>
            </a:solidFill>
          </a:ln>
          <a:effectLst>
            <a:outerShdw blurRad="50800" dist="50800" dir="5400000" algn="ctr" rotWithShape="0">
              <a:srgbClr val="DFE40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3810000" y="4343400"/>
            <a:ext cx="1219200" cy="152400"/>
          </a:xfrm>
          <a:prstGeom prst="leftRightArrow">
            <a:avLst/>
          </a:prstGeom>
          <a:solidFill>
            <a:srgbClr val="FF9900"/>
          </a:solidFill>
          <a:ln>
            <a:solidFill>
              <a:srgbClr val="FF9900"/>
            </a:solidFill>
          </a:ln>
          <a:effectLst>
            <a:outerShdw blurRad="50800" dist="50800" dir="5400000" algn="ctr" rotWithShape="0">
              <a:srgbClr val="DFE40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3810000" y="5257800"/>
            <a:ext cx="1219200" cy="152400"/>
          </a:xfrm>
          <a:prstGeom prst="leftRightArrow">
            <a:avLst/>
          </a:prstGeom>
          <a:solidFill>
            <a:srgbClr val="FF9900"/>
          </a:solidFill>
          <a:ln>
            <a:solidFill>
              <a:srgbClr val="FF9900"/>
            </a:solidFill>
          </a:ln>
          <a:effectLst>
            <a:outerShdw blurRad="50800" dist="50800" dir="5400000" algn="ctr" rotWithShape="0">
              <a:srgbClr val="DFE40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3810000" y="6172200"/>
            <a:ext cx="1219200" cy="152400"/>
          </a:xfrm>
          <a:prstGeom prst="leftRightArrow">
            <a:avLst/>
          </a:prstGeom>
          <a:solidFill>
            <a:srgbClr val="FF9900"/>
          </a:solidFill>
          <a:ln>
            <a:solidFill>
              <a:srgbClr val="FF9900"/>
            </a:solidFill>
          </a:ln>
          <a:effectLst>
            <a:outerShdw blurRad="50800" dist="50800" dir="5400000" algn="ctr" rotWithShape="0">
              <a:srgbClr val="DFE40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772400" cy="990600"/>
          </a:xfrm>
        </p:spPr>
        <p:txBody>
          <a:bodyPr/>
          <a:lstStyle/>
          <a:p>
            <a:r>
              <a:rPr lang="uk-UA" dirty="0" smtClean="0"/>
              <a:t>Талант-менеджмент у дії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828800"/>
            <a:ext cx="800100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uk-UA" sz="1600" dirty="0" smtClean="0"/>
          </a:p>
          <a:p>
            <a:pPr algn="r">
              <a:buNone/>
            </a:pPr>
            <a:r>
              <a:rPr lang="uk-UA" sz="1600" dirty="0" smtClean="0"/>
              <a:t>Для успішної роботи з управління талантами абсолютно необхідна: </a:t>
            </a:r>
          </a:p>
          <a:p>
            <a:pPr algn="just">
              <a:spcBef>
                <a:spcPts val="1200"/>
              </a:spcBef>
            </a:pPr>
            <a:r>
              <a:rPr lang="en-US" sz="2000" dirty="0" smtClean="0">
                <a:solidFill>
                  <a:srgbClr val="FF9900"/>
                </a:solidFill>
              </a:rPr>
              <a:t>C</a:t>
            </a:r>
            <a:r>
              <a:rPr lang="uk-UA" sz="2000" dirty="0" err="1" smtClean="0">
                <a:solidFill>
                  <a:srgbClr val="FF9900"/>
                </a:solidFill>
              </a:rPr>
              <a:t>ерйозна</a:t>
            </a:r>
            <a:r>
              <a:rPr lang="uk-UA" sz="2000" dirty="0" smtClean="0">
                <a:solidFill>
                  <a:srgbClr val="FF9900"/>
                </a:solidFill>
              </a:rPr>
              <a:t> підтримка керівників високої ланки; </a:t>
            </a:r>
          </a:p>
          <a:p>
            <a:pPr algn="just">
              <a:spcBef>
                <a:spcPts val="1200"/>
              </a:spcBef>
            </a:pPr>
            <a:r>
              <a:rPr lang="uk-UA" sz="2000" dirty="0" smtClean="0">
                <a:solidFill>
                  <a:srgbClr val="FF9900"/>
                </a:solidFill>
              </a:rPr>
              <a:t>Створення експертної групи з талантам </a:t>
            </a:r>
            <a:r>
              <a:rPr lang="uk-UA" sz="2000" dirty="0" smtClean="0"/>
              <a:t>за участю директорів або старшого менеджменту, в яку бажано включити представників всіх департаментів;</a:t>
            </a:r>
          </a:p>
          <a:p>
            <a:pPr algn="just">
              <a:spcBef>
                <a:spcPts val="1200"/>
              </a:spcBef>
            </a:pPr>
            <a:r>
              <a:rPr lang="uk-UA" sz="2000" dirty="0" smtClean="0"/>
              <a:t>До того ж на кожній стадії процесу важлива підтримка лінійних керівників;</a:t>
            </a:r>
          </a:p>
          <a:p>
            <a:pPr algn="just">
              <a:spcBef>
                <a:spcPts val="1200"/>
              </a:spcBef>
            </a:pPr>
            <a:r>
              <a:rPr lang="uk-UA" sz="2000" dirty="0" smtClean="0">
                <a:solidFill>
                  <a:srgbClr val="FF9900"/>
                </a:solidFill>
              </a:rPr>
              <a:t>Лінійні керівники повинні брати відповідальність за керівництво процесом, ідентифікуючи і розвиваючи таланти у своїх власних відділах, але і їх необхідно стимулювати до того, щоб вони бачили талант як корпоративний ресурс, а не ресурс свого власного відділу. </a:t>
            </a:r>
          </a:p>
          <a:p>
            <a:pPr algn="just">
              <a:buNone/>
            </a:pPr>
            <a:endParaRPr lang="uk-UA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algn="r"/>
            <a:r>
              <a:rPr lang="uk-UA" dirty="0" smtClean="0"/>
              <a:t>Цикл управління </a:t>
            </a:r>
            <a:br>
              <a:rPr lang="uk-UA" dirty="0" smtClean="0"/>
            </a:br>
            <a:r>
              <a:rPr lang="uk-UA" dirty="0" smtClean="0"/>
              <a:t>талантами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67000" y="1981200"/>
            <a:ext cx="5791200" cy="381000"/>
          </a:xfrm>
        </p:spPr>
        <p:txBody>
          <a:bodyPr/>
          <a:lstStyle/>
          <a:p>
            <a:pPr algn="r">
              <a:buNone/>
            </a:pPr>
            <a:r>
              <a:rPr lang="uk-UA" sz="2000" b="1" dirty="0" smtClean="0">
                <a:latin typeface="Garamond" pitchFamily="18" charset="0"/>
              </a:rPr>
              <a:t>Чотири важливі стадії управління талантами</a:t>
            </a:r>
            <a:endParaRPr lang="uk-UA" sz="2000" b="1" dirty="0">
              <a:latin typeface="Garamond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2895600"/>
          <a:ext cx="6934200" cy="375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1371600"/>
          </a:xfrm>
        </p:spPr>
        <p:txBody>
          <a:bodyPr/>
          <a:lstStyle/>
          <a:p>
            <a:pPr algn="r"/>
            <a:r>
              <a:rPr lang="uk-UA" dirty="0" smtClean="0">
                <a:solidFill>
                  <a:srgbClr val="FF9900"/>
                </a:solidFill>
              </a:rPr>
              <a:t>Залучення </a:t>
            </a:r>
            <a:br>
              <a:rPr lang="uk-UA" dirty="0" smtClean="0">
                <a:solidFill>
                  <a:srgbClr val="FF9900"/>
                </a:solidFill>
              </a:rPr>
            </a:br>
            <a:r>
              <a:rPr lang="uk-UA" dirty="0" smtClean="0">
                <a:solidFill>
                  <a:srgbClr val="FF9900"/>
                </a:solidFill>
              </a:rPr>
              <a:t>талантів</a:t>
            </a:r>
            <a:endParaRPr lang="uk-UA" dirty="0">
              <a:solidFill>
                <a:srgbClr val="FF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133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dirty="0" smtClean="0"/>
              <a:t>Можливість залучення в організацію талантів з боку залежить від того, як потенційні кандидати бачать конкретну організацію, галузь чи сектор, в якому працює дана організація, а також від того, чи мають вони цінності цієї організації. </a:t>
            </a:r>
            <a:r>
              <a:rPr lang="uk-UA" sz="1800" dirty="0" smtClean="0">
                <a:solidFill>
                  <a:srgbClr val="FF9900"/>
                </a:solidFill>
              </a:rPr>
              <a:t>Створення бренду, привабливого для працівників - важливий фактор для залучення талантів з боку.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971800" y="4038600"/>
            <a:ext cx="541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20000"/>
              </a:lnSpc>
              <a:spcBef>
                <a:spcPts val="18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tabLst/>
              <a:defRPr/>
            </a:pPr>
            <a:r>
              <a:rPr kumimoji="1" lang="uk-UA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Там, де це необхідно, </a:t>
            </a:r>
            <a:r>
              <a:rPr kumimoji="1" lang="uk-UA" sz="21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матеріальним заохоченням можуть бути протиставлені </a:t>
            </a:r>
            <a:r>
              <a:rPr kumimoji="1" lang="uk-UA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альтернативні види заохочення та цінності роботодавця,</a:t>
            </a:r>
            <a:r>
              <a:rPr kumimoji="1" lang="uk-UA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такі, наприклад, як його соціальна відповідальність.</a:t>
            </a:r>
            <a:endParaRPr kumimoji="1" lang="uk-UA" sz="2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62000" y="4648200"/>
            <a:ext cx="2743200" cy="15240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1371600"/>
          </a:xfrm>
        </p:spPr>
        <p:txBody>
          <a:bodyPr/>
          <a:lstStyle/>
          <a:p>
            <a:pPr algn="r"/>
            <a:r>
              <a:rPr lang="uk-UA" dirty="0" smtClean="0">
                <a:solidFill>
                  <a:srgbClr val="FF9900"/>
                </a:solidFill>
              </a:rPr>
              <a:t>Розвиток </a:t>
            </a:r>
            <a:br>
              <a:rPr lang="uk-UA" dirty="0" smtClean="0">
                <a:solidFill>
                  <a:srgbClr val="FF9900"/>
                </a:solidFill>
              </a:rPr>
            </a:br>
            <a:r>
              <a:rPr lang="uk-UA" dirty="0" smtClean="0">
                <a:solidFill>
                  <a:srgbClr val="FF9900"/>
                </a:solidFill>
              </a:rPr>
              <a:t>талантів</a:t>
            </a:r>
            <a:endParaRPr lang="uk-UA" dirty="0">
              <a:solidFill>
                <a:srgbClr val="FF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64820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2400" dirty="0" smtClean="0"/>
              <a:t>Розвиток талантів має бути тісно пов'язане з іншими освітніми та розвиваючими ініціативами.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2400" dirty="0" smtClean="0">
                <a:solidFill>
                  <a:srgbClr val="FFC000"/>
                </a:solidFill>
              </a:rPr>
              <a:t>На кожній стадії кар'єрного зростання талановитих співробітників необхідно навчати і розвивати для максимально ефективного використання їх потенціалу.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2400" dirty="0" smtClean="0"/>
              <a:t>Розвиток таланту вимагає як неформального так і формального підходу до процесу навчання. </a:t>
            </a:r>
          </a:p>
          <a:p>
            <a:pPr algn="r">
              <a:lnSpc>
                <a:spcPct val="120000"/>
              </a:lnSpc>
              <a:spcBef>
                <a:spcPts val="1200"/>
              </a:spcBef>
            </a:pPr>
            <a:r>
              <a:rPr lang="uk-UA" sz="2400" dirty="0" smtClean="0">
                <a:solidFill>
                  <a:srgbClr val="FFC000"/>
                </a:solidFill>
              </a:rPr>
              <a:t>Необхідно поєднувати традиційні розвиваючі заходи з креативними альтернативами, включаючи індивідуальний </a:t>
            </a:r>
            <a:r>
              <a:rPr lang="uk-UA" sz="2400" dirty="0" err="1" smtClean="0">
                <a:solidFill>
                  <a:srgbClr val="FFC000"/>
                </a:solidFill>
              </a:rPr>
              <a:t>коучинг</a:t>
            </a:r>
            <a:r>
              <a:rPr lang="uk-UA" sz="2400" dirty="0" smtClean="0">
                <a:solidFill>
                  <a:srgbClr val="FFC000"/>
                </a:solidFill>
              </a:rPr>
              <a:t> талановитих співробітників.</a:t>
            </a:r>
            <a:endParaRPr lang="uk-UA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1371600"/>
          </a:xfrm>
        </p:spPr>
        <p:txBody>
          <a:bodyPr/>
          <a:lstStyle/>
          <a:p>
            <a:pPr algn="r"/>
            <a:r>
              <a:rPr lang="uk-UA" dirty="0" smtClean="0">
                <a:solidFill>
                  <a:srgbClr val="FF9900"/>
                </a:solidFill>
              </a:rPr>
              <a:t>Управління </a:t>
            </a:r>
            <a:br>
              <a:rPr lang="uk-UA" dirty="0" smtClean="0">
                <a:solidFill>
                  <a:srgbClr val="FF9900"/>
                </a:solidFill>
              </a:rPr>
            </a:br>
            <a:r>
              <a:rPr lang="uk-UA" dirty="0" smtClean="0">
                <a:solidFill>
                  <a:srgbClr val="FF9900"/>
                </a:solidFill>
              </a:rPr>
              <a:t>талантом</a:t>
            </a:r>
            <a:endParaRPr lang="uk-UA" dirty="0">
              <a:solidFill>
                <a:srgbClr val="FF99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3622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200"/>
              </a:spcBef>
            </a:pPr>
            <a:r>
              <a:rPr lang="uk-UA" sz="2400" b="1" dirty="0" smtClean="0"/>
              <a:t>Для утримання талантів всередині організації та для правильного їх розподілу, а також з метою збереження здорової атмосфери в організації, необхідно вживати чітко сплановані активні заходи та дії. </a:t>
            </a:r>
          </a:p>
          <a:p>
            <a:pPr>
              <a:spcBef>
                <a:spcPts val="1200"/>
              </a:spcBef>
            </a:pPr>
            <a:r>
              <a:rPr lang="uk-UA" sz="2400" dirty="0" smtClean="0"/>
              <a:t>Інвестиції в менеджмент, лідерство та інші заходи з розвитку будуть позитивно відбиватися на утриманні талантів.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685800" y="4419600"/>
            <a:ext cx="502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tabLst/>
              <a:defRPr/>
            </a:pPr>
            <a:r>
              <a:rPr kumimoji="1" lang="uk-UA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Організації повинні розвивати культуру поведінки, в рамках якої співробітники будуть нести відповідальність за безперервне вдосконалення бізнес процесів і займатися розвитком власних навичок. </a:t>
            </a:r>
          </a:p>
        </p:txBody>
      </p:sp>
      <p:sp>
        <p:nvSpPr>
          <p:cNvPr id="7" name="Овал 6"/>
          <p:cNvSpPr/>
          <p:nvPr/>
        </p:nvSpPr>
        <p:spPr>
          <a:xfrm>
            <a:off x="5486400" y="4800600"/>
            <a:ext cx="2743200" cy="15240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981200"/>
            <a:ext cx="8458200" cy="2590800"/>
          </a:xfrm>
        </p:spPr>
        <p:txBody>
          <a:bodyPr/>
          <a:lstStyle/>
          <a:p>
            <a:r>
              <a:rPr lang="uk-UA" dirty="0" smtClean="0"/>
              <a:t>Головним багатством кожної компанії є люди які в ній працюють. </a:t>
            </a:r>
          </a:p>
          <a:p>
            <a:pPr>
              <a:buNone/>
            </a:pPr>
            <a:endParaRPr lang="uk-UA" sz="1400" dirty="0" smtClean="0"/>
          </a:p>
          <a:p>
            <a:pPr algn="r"/>
            <a:r>
              <a:rPr lang="uk-UA" dirty="0" smtClean="0"/>
              <a:t>Трудові ресурси (люди)— рушійна сила бізнесу,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667000" y="4419600"/>
            <a:ext cx="594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None/>
              <a:tabLst/>
              <a:defRPr/>
            </a:pPr>
            <a:endParaRPr kumimoji="1" lang="uk-UA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None/>
              <a:tabLst/>
              <a:defRPr/>
            </a:pPr>
            <a:r>
              <a:rPr kumimoji="1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саме їхні знання та досвід є однією з найважливіших конкурентних переваг.</a:t>
            </a:r>
            <a:endParaRPr kumimoji="1" lang="uk-UA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3400" y="4724400"/>
            <a:ext cx="2743200" cy="15240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24800" cy="1371600"/>
          </a:xfrm>
        </p:spPr>
        <p:txBody>
          <a:bodyPr/>
          <a:lstStyle/>
          <a:p>
            <a:pPr algn="l"/>
            <a:r>
              <a:rPr lang="uk-UA" dirty="0" smtClean="0"/>
              <a:t>Люди… Персонал… </a:t>
            </a:r>
            <a:br>
              <a:rPr lang="uk-UA" dirty="0" smtClean="0"/>
            </a:br>
            <a:r>
              <a:rPr lang="uk-UA" dirty="0" smtClean="0"/>
              <a:t>                 Трудові ресурси…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05800" cy="1295400"/>
          </a:xfrm>
        </p:spPr>
        <p:txBody>
          <a:bodyPr>
            <a:noAutofit/>
          </a:bodyPr>
          <a:lstStyle/>
          <a:p>
            <a:pPr algn="r"/>
            <a:r>
              <a:rPr lang="uk-UA" sz="3200" cap="small" dirty="0" smtClean="0"/>
              <a:t>Відстеження та оцінка ефективності  управління талантами</a:t>
            </a:r>
            <a:endParaRPr lang="uk-UA" sz="3200" cap="small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uk-UA" dirty="0" smtClean="0"/>
              <a:t>Успішний підхід до управління талантами, перш за все, заснований на чітко розроблених і погоджених у рамках всієї організації визначеннях понять «Талант» та «Управління талантами». Формулювання цих понять є основою, на якій надалі будуть базуватися стратегія роботи з талантами і управління талантами. 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uk-UA" dirty="0" smtClean="0"/>
              <a:t>Зокрема, суворі вимоги пред'являються всім сторонам, залученим у робочий процес з управління талантами, щодо єдності термінології та зрозумілості мови заходів з управління талантами для всіх його учасників.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05800" cy="1295400"/>
          </a:xfrm>
        </p:spPr>
        <p:txBody>
          <a:bodyPr>
            <a:noAutofit/>
          </a:bodyPr>
          <a:lstStyle/>
          <a:p>
            <a:pPr algn="r"/>
            <a:r>
              <a:rPr lang="uk-UA" sz="3200" cap="small" dirty="0" smtClean="0"/>
              <a:t>Відстеження та оцінка ефективності  управління талантами</a:t>
            </a:r>
            <a:endParaRPr lang="uk-UA" sz="3200" cap="small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uk-UA" dirty="0" err="1" smtClean="0"/>
              <a:t>Проактивний</a:t>
            </a:r>
            <a:r>
              <a:rPr lang="uk-UA" dirty="0" smtClean="0"/>
              <a:t> стратегічний підхід до управління талантами гарантує серйозні переваги для організації в рамках розвитку резерву талантів як ресурсу задоволення стратегічних потреб організації. 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uk-UA" dirty="0" smtClean="0"/>
              <a:t>Підтримка управління талантами повинна виходити з самого верху і поширюватися зверху вниз по всій організації. 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uk-UA" dirty="0" smtClean="0"/>
              <a:t>Залучення до процесу управління талантами на ранній стадії його лінійних керівників критично для того, щоб вони стали прихильниками </a:t>
            </a:r>
            <a:r>
              <a:rPr lang="uk-UA" dirty="0" err="1" smtClean="0"/>
              <a:t>загальнокорпоративного</a:t>
            </a:r>
            <a:r>
              <a:rPr lang="uk-UA" dirty="0" smtClean="0"/>
              <a:t> підходу в управлінні талантами.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uk-UA" dirty="0" smtClean="0">
                <a:solidFill>
                  <a:srgbClr val="FFC000"/>
                </a:solidFill>
              </a:rPr>
              <a:t>Управління талантами сприяє поліпшенню іміджу організації і підтримці «бренду» організації як роботодавця на ринку праці, в тому числі допомагає зацікавити в організації нових співробітників і зберегти наявні кадри. 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uk-UA" dirty="0" smtClean="0"/>
              <a:t>Для вироблення єдиного підходу в роботі з кадрами, управління талантами має вписуватися в рамки інших напрямів кадрової політики і практики. Розвиток таланту може базуватися на використанні формальних і неформальних методів. </a:t>
            </a:r>
          </a:p>
          <a:p>
            <a:pPr algn="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uk-UA" dirty="0" smtClean="0">
                <a:solidFill>
                  <a:srgbClr val="FFC000"/>
                </a:solidFill>
              </a:rPr>
              <a:t>Необхідно розвивати процедури оцінки роботи та розвитку співробітників, віднесених до категорії талантів.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Autofit/>
          </a:bodyPr>
          <a:lstStyle/>
          <a:p>
            <a:pPr algn="r"/>
            <a:r>
              <a:rPr lang="uk-UA" sz="3200" cap="small" dirty="0" smtClean="0"/>
              <a:t>Відстеження та оцінка ефективності  управління талантами</a:t>
            </a:r>
            <a:endParaRPr lang="uk-UA" sz="3200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772400" cy="990600"/>
          </a:xfrm>
        </p:spPr>
        <p:txBody>
          <a:bodyPr/>
          <a:lstStyle/>
          <a:p>
            <a:r>
              <a:rPr lang="uk-UA" dirty="0" smtClean="0">
                <a:solidFill>
                  <a:srgbClr val="FF9900"/>
                </a:solidFill>
              </a:rPr>
              <a:t>Талант-менеджмент у дії</a:t>
            </a:r>
            <a:endParaRPr lang="uk-UA" dirty="0">
              <a:solidFill>
                <a:srgbClr val="FF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181600"/>
            <a:ext cx="8458200" cy="1676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000" b="1" dirty="0" smtClean="0"/>
              <a:t>       Самі учасники процесу з управління талантами також є важливою ланкою, з ними необхідно консультуватися і запитувати від них зворотний зв'язок для вибудовування ефективного процесу щодо їх розвитку. </a:t>
            </a:r>
          </a:p>
        </p:txBody>
      </p:sp>
      <p:pic>
        <p:nvPicPr>
          <p:cNvPr id="1026" name="Picture 2" descr="C:\Users\Anna Litvin\Desktop\для Лесі\таланти\1258063161_air_transport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05000"/>
            <a:ext cx="5041900" cy="3185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457200"/>
            <a:ext cx="7772400" cy="1143000"/>
          </a:xfrm>
        </p:spPr>
        <p:txBody>
          <a:bodyPr/>
          <a:lstStyle/>
          <a:p>
            <a:pPr algn="r"/>
            <a:r>
              <a:rPr lang="uk-UA" dirty="0" smtClean="0"/>
              <a:t>Висновок</a:t>
            </a:r>
            <a:endParaRPr lang="uk-UA" dirty="0"/>
          </a:p>
        </p:txBody>
      </p:sp>
      <p:pic>
        <p:nvPicPr>
          <p:cNvPr id="6" name="Содержимое 5" descr="33609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95368" y="1981200"/>
            <a:ext cx="2905063" cy="434340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886200" y="1981200"/>
            <a:ext cx="4572000" cy="4495800"/>
          </a:xfrm>
        </p:spPr>
        <p:txBody>
          <a:bodyPr>
            <a:normAutofit fontScale="70000" lnSpcReduction="20000"/>
          </a:bodyPr>
          <a:lstStyle/>
          <a:p>
            <a:pPr algn="r">
              <a:lnSpc>
                <a:spcPct val="120000"/>
              </a:lnSpc>
              <a:spcBef>
                <a:spcPts val="1200"/>
              </a:spcBef>
            </a:pPr>
            <a:r>
              <a:rPr lang="uk-UA" sz="3000" dirty="0" smtClean="0"/>
              <a:t>Підсумковий висновок полягає в тому, що </a:t>
            </a:r>
            <a:r>
              <a:rPr lang="uk-UA" sz="3000" dirty="0" smtClean="0">
                <a:solidFill>
                  <a:srgbClr val="FFC000"/>
                </a:solidFill>
              </a:rPr>
              <a:t>управління талантами - це динамічний процес, який повинен систематично переглядатися, щоб завжди відповідати організаційним потребам, </a:t>
            </a:r>
            <a:r>
              <a:rPr lang="uk-UA" sz="3000" b="1" dirty="0" smtClean="0"/>
              <a:t>продиктованим постійно змінюваним пріоритетами організації. </a:t>
            </a:r>
          </a:p>
          <a:p>
            <a:pPr algn="r">
              <a:lnSpc>
                <a:spcPct val="120000"/>
              </a:lnSpc>
              <a:spcBef>
                <a:spcPts val="1200"/>
              </a:spcBef>
            </a:pPr>
            <a:r>
              <a:rPr lang="uk-UA" sz="3000" dirty="0" smtClean="0"/>
              <a:t>У кінцевому підсумку, успішна робота організації служить найбільш ефективною оцінкою управління талантами.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b_a3944bf9277ad6cdc63120f1a3d502c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24600" y="4038600"/>
            <a:ext cx="2010383" cy="2362200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447800"/>
          </a:xfrm>
        </p:spPr>
        <p:txBody>
          <a:bodyPr/>
          <a:lstStyle/>
          <a:p>
            <a:pPr algn="r"/>
            <a:r>
              <a:rPr lang="uk-UA" dirty="0" smtClean="0"/>
              <a:t>Війна </a:t>
            </a:r>
            <a:br>
              <a:rPr lang="uk-UA" dirty="0" smtClean="0"/>
            </a:br>
            <a:r>
              <a:rPr lang="uk-UA" dirty="0" smtClean="0"/>
              <a:t>талантам</a:t>
            </a:r>
            <a:endParaRPr lang="uk-UA" dirty="0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752600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10000"/>
              </a:lnSpc>
              <a:spcBef>
                <a:spcPts val="2400"/>
              </a:spcBef>
            </a:pPr>
            <a:r>
              <a:rPr lang="uk-UA" dirty="0" smtClean="0"/>
              <a:t>На жаль, замість виразу «війна за таланти» зараз частіше вживається вираз «війна талантам». </a:t>
            </a:r>
          </a:p>
          <a:p>
            <a:pPr lvl="0">
              <a:lnSpc>
                <a:spcPct val="110000"/>
              </a:lnSpc>
              <a:spcBef>
                <a:spcPts val="2400"/>
              </a:spcBef>
            </a:pPr>
            <a:r>
              <a:rPr lang="uk-UA" dirty="0" smtClean="0"/>
              <a:t>Тим не менше важливу роль відіграє управління талантами в організаціях, що зазнають труднощів. 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endParaRPr lang="uk-UA" dirty="0" smtClean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685800" y="3886200"/>
            <a:ext cx="5029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ts val="24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tabLst/>
              <a:defRPr/>
            </a:pPr>
            <a:endParaRPr kumimoji="1" lang="uk-UA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685800" y="3810000"/>
            <a:ext cx="5486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20000"/>
              </a:lnSpc>
              <a:spcBef>
                <a:spcPts val="24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tabLst/>
              <a:defRPr/>
            </a:pPr>
            <a:r>
              <a:rPr kumimoji="1" lang="uk-UA" sz="38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Управління талантами, як ключовий елемент стратегії виживання, яка допомагає їм відрізнятися від конкурентів і дає можливість з найменшими втратами пережити економічні потрясіння.</a:t>
            </a:r>
            <a:r>
              <a:rPr kumimoji="1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 smtClean="0"/>
              <a:t>Боротьба </a:t>
            </a:r>
            <a:br>
              <a:rPr lang="uk-UA" dirty="0" smtClean="0"/>
            </a:br>
            <a:r>
              <a:rPr lang="uk-UA" dirty="0" smtClean="0"/>
              <a:t>з економічним спадом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800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 smtClean="0"/>
              <a:t>    </a:t>
            </a:r>
            <a:r>
              <a:rPr lang="uk-UA" sz="3400" dirty="0" smtClean="0"/>
              <a:t>Багато організацій намагаються боротися з економічним спадом шляхом впровадження позитивної практики з управління талантами, а саме: </a:t>
            </a:r>
          </a:p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uk-UA" dirty="0" smtClean="0"/>
              <a:t>займаються розвитком талантів всередині організації;</a:t>
            </a:r>
          </a:p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uk-UA" dirty="0" smtClean="0"/>
              <a:t>фокусуються на розвитку у талантів навичок першорядної важливості;</a:t>
            </a:r>
          </a:p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uk-UA" dirty="0" smtClean="0"/>
              <a:t>продовжують </a:t>
            </a:r>
            <a:r>
              <a:rPr lang="uk-UA" dirty="0" err="1" smtClean="0"/>
              <a:t>рекрутинг</a:t>
            </a:r>
            <a:r>
              <a:rPr lang="uk-UA" dirty="0" smtClean="0"/>
              <a:t> ключових талантів ззовні;</a:t>
            </a:r>
          </a:p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uk-UA" dirty="0" smtClean="0">
                <a:solidFill>
                  <a:srgbClr val="FF9900"/>
                </a:solidFill>
              </a:rPr>
              <a:t>приділяють більшу увагу утриманню співробітників в організації.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447800"/>
          </a:xfrm>
        </p:spPr>
        <p:txBody>
          <a:bodyPr/>
          <a:lstStyle/>
          <a:p>
            <a:pPr lvl="0" algn="r">
              <a:defRPr/>
            </a:pPr>
            <a:r>
              <a:rPr lang="uk-UA" dirty="0" smtClean="0"/>
              <a:t>Кожен вчитель щасливий успіхами своїх учнів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Дякую </a:t>
            </a:r>
            <a:br>
              <a:rPr lang="uk-UA" dirty="0" smtClean="0"/>
            </a:br>
            <a:r>
              <a:rPr lang="uk-UA" dirty="0" smtClean="0"/>
              <a:t>за увагу!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C000"/>
                </a:solidFill>
              </a:rPr>
              <a:t>«</a:t>
            </a:r>
            <a:r>
              <a:rPr lang="uk-UA" dirty="0" err="1" smtClean="0">
                <a:solidFill>
                  <a:srgbClr val="FFC000"/>
                </a:solidFill>
              </a:rPr>
              <a:t>talent</a:t>
            </a:r>
            <a:r>
              <a:rPr lang="uk-UA" dirty="0" smtClean="0">
                <a:solidFill>
                  <a:srgbClr val="FFC000"/>
                </a:solidFill>
              </a:rPr>
              <a:t> </a:t>
            </a:r>
            <a:r>
              <a:rPr lang="uk-UA" dirty="0" err="1" smtClean="0">
                <a:solidFill>
                  <a:srgbClr val="FFC000"/>
                </a:solidFill>
              </a:rPr>
              <a:t>management</a:t>
            </a:r>
            <a:r>
              <a:rPr lang="uk-UA" dirty="0" smtClean="0">
                <a:solidFill>
                  <a:srgbClr val="FFC000"/>
                </a:solidFill>
              </a:rPr>
              <a:t>» 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819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 smtClean="0"/>
              <a:t>Уперше термін «</a:t>
            </a:r>
            <a:r>
              <a:rPr lang="uk-UA" dirty="0" err="1" smtClean="0"/>
              <a:t>talent</a:t>
            </a:r>
            <a:r>
              <a:rPr lang="uk-UA" dirty="0" smtClean="0"/>
              <a:t> </a:t>
            </a:r>
            <a:r>
              <a:rPr lang="uk-UA" dirty="0" err="1" smtClean="0"/>
              <a:t>management</a:t>
            </a:r>
            <a:r>
              <a:rPr lang="uk-UA" dirty="0" smtClean="0"/>
              <a:t>» (управління талантами) було використано американською компанією «</a:t>
            </a:r>
            <a:r>
              <a:rPr lang="uk-UA" dirty="0" err="1" smtClean="0"/>
              <a:t>McKinsey</a:t>
            </a:r>
            <a:r>
              <a:rPr lang="uk-UA" dirty="0" smtClean="0"/>
              <a:t> &amp; </a:t>
            </a:r>
            <a:r>
              <a:rPr lang="uk-UA" dirty="0" err="1" smtClean="0"/>
              <a:t>Company</a:t>
            </a:r>
            <a:r>
              <a:rPr lang="uk-UA" dirty="0" smtClean="0"/>
              <a:t>» при дослідженні ринків праці в 1997 році: «Управління талантами — це діяльність компанії, що дає змогу використовувати вкладення в талановитий персонал у галузі середнього та вищого менеджменту».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uk-UA" dirty="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429000" y="4343400"/>
            <a:ext cx="487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None/>
              <a:tabLst/>
              <a:defRPr/>
            </a:pPr>
            <a:endParaRPr kumimoji="1" lang="uk-UA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tabLst/>
              <a:defRPr/>
            </a:pPr>
            <a:r>
              <a:rPr kumimoji="1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Ця проблема та її основна ідея </a:t>
            </a:r>
            <a:r>
              <a:rPr kumimoji="1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1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«потенціал компанії — це перш за все потенціал людей, які в ній працюють»</a:t>
            </a:r>
            <a:r>
              <a:rPr kumimoji="1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1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привернул</a:t>
            </a:r>
            <a:r>
              <a:rPr kumimoji="1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</a:t>
            </a:r>
            <a:r>
              <a:rPr kumimoji="1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до себе увагу багатьох. </a:t>
            </a:r>
          </a:p>
        </p:txBody>
      </p:sp>
      <p:sp>
        <p:nvSpPr>
          <p:cNvPr id="5" name="Овал 4"/>
          <p:cNvSpPr/>
          <p:nvPr/>
        </p:nvSpPr>
        <p:spPr>
          <a:xfrm>
            <a:off x="762000" y="4724400"/>
            <a:ext cx="2743200" cy="15240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Управління </a:t>
            </a:r>
            <a:r>
              <a:rPr lang="uk-UA" dirty="0" err="1" smtClean="0"/>
              <a:t>“талантом”</a:t>
            </a:r>
            <a:endParaRPr lang="uk-UA" dirty="0"/>
          </a:p>
        </p:txBody>
      </p:sp>
      <p:pic>
        <p:nvPicPr>
          <p:cNvPr id="7" name="Содержимое 6" descr="1192011_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981200"/>
            <a:ext cx="3429000" cy="434340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810000" y="1752600"/>
            <a:ext cx="4343400" cy="4572000"/>
          </a:xfrm>
        </p:spPr>
        <p:txBody>
          <a:bodyPr>
            <a:normAutofit fontScale="77500" lnSpcReduction="20000"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uk-UA" dirty="0" smtClean="0"/>
              <a:t>Попри те, 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/>
              <a:t>що </a:t>
            </a:r>
            <a:r>
              <a:rPr lang="uk-UA" b="1" dirty="0" smtClean="0"/>
              <a:t>талановитий співробітник вважається знахідкою для будь-якої компанії, 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>
                <a:solidFill>
                  <a:srgbClr val="FFC000"/>
                </a:solidFill>
              </a:rPr>
              <a:t>насправді працювати з талантами, </a:t>
            </a:r>
            <a:r>
              <a:rPr lang="uk-UA" dirty="0" smtClean="0"/>
              <a:t>сприяти їхньому становленню та професійному зростанню, спрямовувати їхню діяльність </a:t>
            </a:r>
            <a:r>
              <a:rPr lang="uk-UA" dirty="0" smtClean="0">
                <a:solidFill>
                  <a:srgbClr val="FFC000"/>
                </a:solidFill>
              </a:rPr>
              <a:t>на користь компанії під силу далеко не кожному.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447800"/>
          </a:xfrm>
        </p:spPr>
        <p:txBody>
          <a:bodyPr>
            <a:noAutofit/>
          </a:bodyPr>
          <a:lstStyle/>
          <a:p>
            <a:r>
              <a:rPr lang="uk-UA" sz="2800" dirty="0" smtClean="0"/>
              <a:t>Топ-менеджери та HR директори, все частіше називають управління талантами серед ключових пріоритетів своїх організацій.</a:t>
            </a:r>
            <a:endParaRPr lang="uk-UA" sz="2800" dirty="0"/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3429000" y="3581400"/>
            <a:ext cx="1828800" cy="914400"/>
          </a:xfrm>
          <a:prstGeom prst="ellipse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Управління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талантами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1000" y="2057400"/>
            <a:ext cx="3352800" cy="144780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cap="small" dirty="0" smtClean="0">
              <a:solidFill>
                <a:schemeClr val="accent1">
                  <a:lumMod val="1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uk-UA" sz="1600" b="1" cap="small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 Зовнішні фактори</a:t>
            </a:r>
            <a:endParaRPr lang="uk-UA" sz="16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uk-UA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</a:t>
            </a:r>
            <a:r>
              <a:rPr lang="uk-UA" sz="14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Зростаюча конкурентність      </a:t>
            </a:r>
          </a:p>
          <a:p>
            <a:pPr lvl="0"/>
            <a:r>
              <a:rPr lang="uk-UA" sz="14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світових ринків</a:t>
            </a:r>
          </a:p>
          <a:p>
            <a:pPr lvl="0">
              <a:buFont typeface="Arial" pitchFamily="34" charset="0"/>
              <a:buChar char="•"/>
            </a:pPr>
            <a:r>
              <a:rPr lang="uk-UA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Державні політики</a:t>
            </a:r>
          </a:p>
          <a:p>
            <a:pPr lvl="0">
              <a:buFont typeface="Arial" pitchFamily="34" charset="0"/>
              <a:buChar char="•"/>
            </a:pPr>
            <a:r>
              <a:rPr lang="uk-UA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Рівень технічного розвитку</a:t>
            </a:r>
          </a:p>
          <a:p>
            <a:pPr lvl="0">
              <a:buFont typeface="Arial" pitchFamily="34" charset="0"/>
              <a:buChar char="•"/>
            </a:pPr>
            <a:r>
              <a:rPr lang="uk-UA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Рівень зайнятості населення</a:t>
            </a:r>
          </a:p>
          <a:p>
            <a:pPr algn="ctr"/>
            <a:endParaRPr lang="uk-UA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57800" y="1981200"/>
            <a:ext cx="3581400" cy="152400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cap="small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 Роботодавець (попит)</a:t>
            </a:r>
            <a:endParaRPr lang="uk-UA" sz="16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uk-UA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 </a:t>
            </a:r>
            <a:r>
              <a:rPr lang="uk-UA" sz="14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Конкурентна перевага</a:t>
            </a:r>
          </a:p>
          <a:p>
            <a:pPr lvl="0">
              <a:buFont typeface="Arial" pitchFamily="34" charset="0"/>
              <a:buChar char="•"/>
            </a:pPr>
            <a:r>
              <a:rPr lang="uk-UA" sz="14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«Гнучкість» та кмітливість  </a:t>
            </a:r>
          </a:p>
          <a:p>
            <a:pPr lvl="0"/>
            <a:r>
              <a:rPr lang="uk-UA" sz="14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робочої сили</a:t>
            </a:r>
          </a:p>
          <a:p>
            <a:pPr lvl="0">
              <a:buFont typeface="Arial" pitchFamily="34" charset="0"/>
              <a:buChar char="•"/>
            </a:pPr>
            <a:r>
              <a:rPr lang="uk-UA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Боротьба за роботу</a:t>
            </a:r>
          </a:p>
          <a:p>
            <a:pPr lvl="0">
              <a:buFont typeface="Arial" pitchFamily="34" charset="0"/>
              <a:buChar char="•"/>
            </a:pPr>
            <a:r>
              <a:rPr lang="uk-UA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Роботодавець, що має перевагу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1000" y="4648200"/>
            <a:ext cx="3657600" cy="144780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cap="small" dirty="0" smtClean="0">
              <a:solidFill>
                <a:schemeClr val="accent1">
                  <a:lumMod val="1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uk-UA" sz="1600" b="1" cap="small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4 Робоча сила (пропозиція)</a:t>
            </a:r>
            <a:endParaRPr lang="uk-UA" sz="16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uk-UA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 Демографічна ситуація</a:t>
            </a:r>
          </a:p>
          <a:p>
            <a:pPr lvl="0">
              <a:buFont typeface="Arial" pitchFamily="34" charset="0"/>
              <a:buChar char="•"/>
            </a:pPr>
            <a:r>
              <a:rPr lang="uk-UA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 Різноманітність робочої сили</a:t>
            </a:r>
          </a:p>
          <a:p>
            <a:pPr lvl="0">
              <a:buFont typeface="Arial" pitchFamily="34" charset="0"/>
              <a:buChar char="•"/>
            </a:pPr>
            <a:r>
              <a:rPr lang="uk-UA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 Джерела праці</a:t>
            </a:r>
          </a:p>
          <a:p>
            <a:pPr lvl="0">
              <a:buFont typeface="Arial" pitchFamily="34" charset="0"/>
              <a:buChar char="•"/>
            </a:pPr>
            <a:r>
              <a:rPr lang="uk-UA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 </a:t>
            </a:r>
            <a:r>
              <a:rPr lang="uk-UA" sz="14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Сприйняття лідерів та менеджерів</a:t>
            </a:r>
          </a:p>
          <a:p>
            <a:pPr lvl="0">
              <a:buFont typeface="Arial" pitchFamily="34" charset="0"/>
              <a:buChar char="•"/>
            </a:pPr>
            <a:r>
              <a:rPr lang="uk-UA" sz="14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 Співвідношення (робота - життя)</a:t>
            </a:r>
          </a:p>
          <a:p>
            <a:pPr algn="ctr"/>
            <a:endParaRPr lang="uk-UA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57800" y="4114800"/>
            <a:ext cx="3581400" cy="251460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cap="small" dirty="0" smtClean="0">
              <a:solidFill>
                <a:schemeClr val="accent1">
                  <a:lumMod val="1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uk-UA" sz="1600" b="1" cap="small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 Організаційне середовище</a:t>
            </a:r>
            <a:endParaRPr lang="uk-UA" sz="16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uk-UA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 </a:t>
            </a:r>
            <a:r>
              <a:rPr lang="uk-UA" sz="13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Корпоративне управління</a:t>
            </a:r>
          </a:p>
          <a:p>
            <a:pPr lvl="0">
              <a:buFont typeface="Arial" pitchFamily="34" charset="0"/>
              <a:buChar char="•"/>
            </a:pPr>
            <a:r>
              <a:rPr lang="uk-UA" sz="1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Бізнес стратегія</a:t>
            </a:r>
          </a:p>
          <a:p>
            <a:pPr>
              <a:buFont typeface="Arial" pitchFamily="34" charset="0"/>
              <a:buChar char="•"/>
            </a:pPr>
            <a:r>
              <a:rPr lang="uk-UA" sz="1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</a:t>
            </a:r>
            <a:r>
              <a:rPr lang="en-US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 – </a:t>
            </a:r>
            <a:r>
              <a:rPr lang="uk-UA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стратегія;</a:t>
            </a:r>
            <a:r>
              <a:rPr lang="en-US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HR </a:t>
            </a:r>
            <a:r>
              <a:rPr lang="uk-UA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політика</a:t>
            </a:r>
          </a:p>
          <a:p>
            <a:pPr lvl="0">
              <a:buFont typeface="Arial" pitchFamily="34" charset="0"/>
              <a:buChar char="•"/>
            </a:pPr>
            <a:r>
              <a:rPr lang="uk-UA" sz="1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Рівень зайнятості населення</a:t>
            </a:r>
          </a:p>
          <a:p>
            <a:pPr>
              <a:buFont typeface="Arial" pitchFamily="34" charset="0"/>
              <a:buChar char="•"/>
            </a:pPr>
            <a:r>
              <a:rPr lang="uk-UA" sz="1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</a:t>
            </a:r>
            <a:r>
              <a:rPr lang="uk-UA" sz="1300" dirty="0" smtClean="0"/>
              <a:t>Роль: CEO/</a:t>
            </a:r>
            <a:r>
              <a:rPr lang="en-US" sz="1300" dirty="0" smtClean="0"/>
              <a:t>HR </a:t>
            </a:r>
            <a:r>
              <a:rPr lang="uk-UA" sz="1300" dirty="0" smtClean="0"/>
              <a:t>/лінійні менеджери/  </a:t>
            </a:r>
          </a:p>
          <a:p>
            <a:r>
              <a:rPr lang="uk-UA" sz="1300" dirty="0" smtClean="0"/>
              <a:t>    співробітники</a:t>
            </a:r>
          </a:p>
          <a:p>
            <a:pPr lvl="0">
              <a:buFont typeface="Arial" pitchFamily="34" charset="0"/>
              <a:buChar char="•"/>
            </a:pPr>
            <a:r>
              <a:rPr lang="uk-UA" sz="1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Можливості лінійного персоналу</a:t>
            </a:r>
          </a:p>
          <a:p>
            <a:pPr lvl="0">
              <a:buFont typeface="Arial" pitchFamily="34" charset="0"/>
              <a:buChar char="•"/>
            </a:pPr>
            <a:r>
              <a:rPr lang="uk-UA" sz="1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Зайнятість співробітників</a:t>
            </a:r>
          </a:p>
          <a:p>
            <a:pPr lvl="0">
              <a:buFont typeface="Arial" pitchFamily="34" charset="0"/>
              <a:buChar char="•"/>
            </a:pPr>
            <a:r>
              <a:rPr lang="uk-UA" sz="1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Рекрутинг та утримання кадрів</a:t>
            </a:r>
          </a:p>
          <a:p>
            <a:pPr lvl="0">
              <a:buFont typeface="Arial" pitchFamily="34" charset="0"/>
              <a:buChar char="•"/>
            </a:pPr>
            <a:r>
              <a:rPr lang="uk-UA" sz="1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Планування спадкоємності</a:t>
            </a:r>
          </a:p>
          <a:p>
            <a:pPr algn="ctr"/>
            <a:endParaRPr lang="uk-UA" dirty="0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 rot="2835747">
            <a:off x="3286211" y="3518291"/>
            <a:ext cx="571500" cy="276225"/>
          </a:xfrm>
          <a:prstGeom prst="leftRightArrow">
            <a:avLst>
              <a:gd name="adj1" fmla="val 50000"/>
              <a:gd name="adj2" fmla="val 41379"/>
            </a:avLst>
          </a:prstGeom>
          <a:solidFill>
            <a:srgbClr val="F79646"/>
          </a:solidFill>
          <a:ln w="952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 rot="2835747">
            <a:off x="4810211" y="4356492"/>
            <a:ext cx="571500" cy="276225"/>
          </a:xfrm>
          <a:prstGeom prst="leftRightArrow">
            <a:avLst>
              <a:gd name="adj1" fmla="val 50000"/>
              <a:gd name="adj2" fmla="val 41379"/>
            </a:avLst>
          </a:prstGeom>
          <a:solidFill>
            <a:srgbClr val="F79646"/>
          </a:solidFill>
          <a:ln w="952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 rot="8362945">
            <a:off x="4824147" y="3425063"/>
            <a:ext cx="571500" cy="276225"/>
          </a:xfrm>
          <a:prstGeom prst="leftRightArrow">
            <a:avLst>
              <a:gd name="adj1" fmla="val 50000"/>
              <a:gd name="adj2" fmla="val 41379"/>
            </a:avLst>
          </a:prstGeom>
          <a:solidFill>
            <a:srgbClr val="F79646"/>
          </a:solidFill>
          <a:ln w="952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 rot="8246236">
            <a:off x="3218535" y="4347892"/>
            <a:ext cx="571500" cy="276225"/>
          </a:xfrm>
          <a:prstGeom prst="leftRightArrow">
            <a:avLst>
              <a:gd name="adj1" fmla="val 50000"/>
              <a:gd name="adj2" fmla="val 41379"/>
            </a:avLst>
          </a:prstGeom>
          <a:solidFill>
            <a:srgbClr val="F79646"/>
          </a:solidFill>
          <a:ln w="952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34" grpId="0" animBg="1"/>
      <p:bldP spid="1035" grpId="0" animBg="1"/>
      <p:bldP spid="10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Конкурентна перевага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8153400" cy="19812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2000" dirty="0" smtClean="0"/>
              <a:t>Для того, щоб в організації сформувати конкурентну перевагу, необхідно розробити стратегічний підхід  до управління талантами, який буде відповідати потребам саме цієї організації і дозволить найбільш ефективно використовувати потенціал своїх співробітників.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048000" y="3505200"/>
            <a:ext cx="5486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folHlink"/>
              </a:buClr>
              <a:buSzTx/>
              <a:buFontTx/>
              <a:buChar char="•"/>
              <a:tabLst/>
              <a:defRPr/>
            </a:pPr>
            <a:r>
              <a:rPr kumimoji="1" lang="uk-UA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Перевага</a:t>
            </a:r>
            <a:r>
              <a:rPr kumimoji="1" lang="uk-UA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навмисно створена, що охоплює всю організацію системи управління талантами полягає в тому, що вона </a:t>
            </a:r>
            <a:r>
              <a:rPr kumimoji="1" lang="uk-UA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буде чітко сфокусована на інвестиції в людський капітал і винесе тему управління талантами в число ключових корпоративних пріоритетів. </a:t>
            </a:r>
          </a:p>
        </p:txBody>
      </p:sp>
      <p:sp>
        <p:nvSpPr>
          <p:cNvPr id="5" name="Овал 4"/>
          <p:cNvSpPr/>
          <p:nvPr/>
        </p:nvSpPr>
        <p:spPr>
          <a:xfrm>
            <a:off x="685800" y="4343400"/>
            <a:ext cx="2743200" cy="15240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Стратегічний підхід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953000" cy="4114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b="1" cap="small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“Таланти”</a:t>
            </a:r>
            <a:r>
              <a:rPr lang="uk-UA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ті люди, які можуть</a:t>
            </a:r>
          </a:p>
          <a:p>
            <a:pPr>
              <a:buNone/>
            </a:pP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змінити роботу компанії:</a:t>
            </a:r>
          </a:p>
          <a:p>
            <a:pPr>
              <a:spcBef>
                <a:spcPts val="1800"/>
              </a:spcBef>
              <a:buNone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завдяки своєму одноразовому</a:t>
            </a:r>
          </a:p>
          <a:p>
            <a:pPr>
              <a:buNone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внеску в роботу компанії, </a:t>
            </a:r>
          </a:p>
          <a:p>
            <a:pPr>
              <a:buNone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 </a:t>
            </a:r>
          </a:p>
          <a:p>
            <a:pPr>
              <a:buNone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демонструючи високий </a:t>
            </a:r>
          </a:p>
          <a:p>
            <a:pPr>
              <a:buNone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 потенціалу протягом </a:t>
            </a:r>
          </a:p>
          <a:p>
            <a:pPr>
              <a:buNone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тривалого періоду часу. 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1026" name="Picture 2" descr="C:\Users\Anna Litvin\Desktop\для Лесі\таланти\networ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057400"/>
            <a:ext cx="2916614" cy="3883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876800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800" dirty="0" smtClean="0"/>
              <a:t>Такі люди </a:t>
            </a:r>
            <a:r>
              <a:rPr lang="uk-UA" sz="2800" b="1" dirty="0" smtClean="0"/>
              <a:t>схильні у стосунках до гри та імпровізації, дотепні, діють завжди не за правилами</a:t>
            </a:r>
            <a:r>
              <a:rPr lang="uk-UA" sz="2800" dirty="0" smtClean="0"/>
              <a:t>, орієнтовані на нові враження, є спонтанними у своїй поведінці й незалежними в судженнях.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800" dirty="0" smtClean="0"/>
              <a:t>Вони зазнають труднощів у справах, які потребують точності та пунктуальності. </a:t>
            </a:r>
            <a:r>
              <a:rPr lang="uk-UA" sz="2800" b="1" dirty="0" smtClean="0"/>
              <a:t>Для них характерне естетичне сприйняття навколишнього світу</a:t>
            </a:r>
            <a:r>
              <a:rPr lang="uk-UA" sz="2800" dirty="0" smtClean="0"/>
              <a:t>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447800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FFC000"/>
                </a:solidFill>
              </a:rPr>
              <a:t>Талановиті особистості </a:t>
            </a:r>
            <a:br>
              <a:rPr lang="uk-UA" sz="3200" dirty="0" smtClean="0">
                <a:solidFill>
                  <a:srgbClr val="FFC000"/>
                </a:solidFill>
              </a:rPr>
            </a:br>
            <a:r>
              <a:rPr lang="uk-UA" sz="3200" dirty="0" smtClean="0">
                <a:solidFill>
                  <a:srgbClr val="FFC000"/>
                </a:solidFill>
              </a:rPr>
              <a:t>мають ряд особливостей, </a:t>
            </a:r>
            <a:br>
              <a:rPr lang="uk-UA" sz="3200" dirty="0" smtClean="0">
                <a:solidFill>
                  <a:srgbClr val="FFC000"/>
                </a:solidFill>
              </a:rPr>
            </a:br>
            <a:r>
              <a:rPr lang="uk-UA" sz="3200" dirty="0" smtClean="0">
                <a:solidFill>
                  <a:srgbClr val="FFC000"/>
                </a:solidFill>
              </a:rPr>
              <a:t>які невластиві звичайній людині</a:t>
            </a:r>
            <a:endParaRPr lang="uk-UA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419600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400" b="1" dirty="0" smtClean="0"/>
              <a:t>Вони ентузіасти, часто схильні до ідеалізації.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400" b="1" dirty="0" smtClean="0"/>
              <a:t>Такі люди можуть бачити у подіях і предметах те, чого не помічають інші.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400" b="1" dirty="0" smtClean="0"/>
              <a:t>У них є прагнення діяти, а не тільки розмірковувати. До проблем вони ставляться як до чергової можливості реалізувати себе.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400" b="1" dirty="0" smtClean="0"/>
              <a:t>Вони пристрасні в досягненні результату й одержимі ідеями та метою, якої прагнуть.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447800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FFC000"/>
                </a:solidFill>
              </a:rPr>
              <a:t>Талановиті особистості </a:t>
            </a:r>
            <a:br>
              <a:rPr lang="uk-UA" sz="3200" dirty="0" smtClean="0">
                <a:solidFill>
                  <a:srgbClr val="FFC000"/>
                </a:solidFill>
              </a:rPr>
            </a:br>
            <a:r>
              <a:rPr lang="uk-UA" sz="3200" dirty="0" smtClean="0">
                <a:solidFill>
                  <a:srgbClr val="FFC000"/>
                </a:solidFill>
              </a:rPr>
              <a:t>мають ряд особливостей, </a:t>
            </a:r>
            <a:br>
              <a:rPr lang="uk-UA" sz="3200" dirty="0" smtClean="0">
                <a:solidFill>
                  <a:srgbClr val="FFC000"/>
                </a:solidFill>
              </a:rPr>
            </a:br>
            <a:r>
              <a:rPr lang="uk-UA" sz="3200" dirty="0" smtClean="0">
                <a:solidFill>
                  <a:srgbClr val="FFC000"/>
                </a:solidFill>
              </a:rPr>
              <a:t>які невластиві звичайній людині</a:t>
            </a:r>
            <a:endParaRPr lang="uk-UA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доворот">
  <a:themeElements>
    <a:clrScheme name="Тема Office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водоворот</Template>
  <TotalTime>971</TotalTime>
  <Words>1567</Words>
  <Application>Microsoft Office PowerPoint</Application>
  <PresentationFormat>Экран (4:3)</PresentationFormat>
  <Paragraphs>168</Paragraphs>
  <Slides>28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водоворот</vt:lpstr>
      <vt:lpstr>Управління талановитою молоддю</vt:lpstr>
      <vt:lpstr>Люди… Персонал…                   Трудові ресурси…</vt:lpstr>
      <vt:lpstr>«talent management» </vt:lpstr>
      <vt:lpstr>Управління “талантом”</vt:lpstr>
      <vt:lpstr>Топ-менеджери та HR директори, все частіше називають управління талантами серед ключових пріоритетів своїх організацій.</vt:lpstr>
      <vt:lpstr>Конкурентна перевага</vt:lpstr>
      <vt:lpstr>Стратегічний підхід</vt:lpstr>
      <vt:lpstr>Талановиті особистості  мають ряд особливостей,  які невластиві звичайній людині</vt:lpstr>
      <vt:lpstr>Талановиті особистості  мають ряд особливостей,  які невластиві звичайній людині</vt:lpstr>
      <vt:lpstr>Талановиті особистості  мають ряд особливостей,  які невластиві звичайній людині</vt:lpstr>
      <vt:lpstr>Талановиті особистості  мають ряд особливостей,  які невластиві звичайній людині</vt:lpstr>
      <vt:lpstr>Талановиті особистості  мають ряд особливостей,  які невластиві звичайній людині</vt:lpstr>
      <vt:lpstr>Талановиті особистості  мають ряд особливостей,  які невластиві звичайній людині</vt:lpstr>
      <vt:lpstr>Відповідність загальної корпоративної стратегії</vt:lpstr>
      <vt:lpstr>Талант-менеджмент у дії</vt:lpstr>
      <vt:lpstr>Цикл управління  талантами</vt:lpstr>
      <vt:lpstr>Залучення  талантів</vt:lpstr>
      <vt:lpstr>Розвиток  талантів</vt:lpstr>
      <vt:lpstr>Управління  талантом</vt:lpstr>
      <vt:lpstr>Відстеження та оцінка ефективності  управління талантами</vt:lpstr>
      <vt:lpstr>Відстеження та оцінка ефективності  управління талантами</vt:lpstr>
      <vt:lpstr>Відстеження та оцінка ефективності  управління талантами</vt:lpstr>
      <vt:lpstr>Талант-менеджмент у дії</vt:lpstr>
      <vt:lpstr>Висновок</vt:lpstr>
      <vt:lpstr>Війна  талантам</vt:lpstr>
      <vt:lpstr>Боротьба  з економічним спадом</vt:lpstr>
      <vt:lpstr>Кожен вчитель щасливий успіхами своїх учнів</vt:lpstr>
      <vt:lpstr>Дякую 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Управління талановитою молоддю</dc:title>
  <dc:creator>Anna Litvin</dc:creator>
  <cp:lastModifiedBy>Инна</cp:lastModifiedBy>
  <cp:revision>102</cp:revision>
  <dcterms:created xsi:type="dcterms:W3CDTF">2010-07-29T12:56:44Z</dcterms:created>
  <dcterms:modified xsi:type="dcterms:W3CDTF">2014-05-17T17:33:52Z</dcterms:modified>
</cp:coreProperties>
</file>